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4"/>
  </p:notesMasterIdLst>
  <p:sldIdLst>
    <p:sldId id="256" r:id="rId2"/>
    <p:sldId id="257" r:id="rId3"/>
    <p:sldId id="494" r:id="rId4"/>
    <p:sldId id="258" r:id="rId5"/>
    <p:sldId id="669" r:id="rId6"/>
    <p:sldId id="719" r:id="rId7"/>
    <p:sldId id="720" r:id="rId8"/>
    <p:sldId id="671" r:id="rId9"/>
    <p:sldId id="723" r:id="rId10"/>
    <p:sldId id="670" r:id="rId11"/>
    <p:sldId id="725" r:id="rId12"/>
    <p:sldId id="727" r:id="rId13"/>
    <p:sldId id="728" r:id="rId14"/>
    <p:sldId id="643" r:id="rId15"/>
    <p:sldId id="721" r:id="rId16"/>
    <p:sldId id="724" r:id="rId17"/>
    <p:sldId id="726" r:id="rId18"/>
    <p:sldId id="747" r:id="rId19"/>
    <p:sldId id="668" r:id="rId20"/>
    <p:sldId id="644" r:id="rId21"/>
    <p:sldId id="737" r:id="rId22"/>
    <p:sldId id="645" r:id="rId23"/>
    <p:sldId id="736" r:id="rId24"/>
    <p:sldId id="646" r:id="rId25"/>
    <p:sldId id="738" r:id="rId26"/>
    <p:sldId id="740" r:id="rId27"/>
    <p:sldId id="647" r:id="rId28"/>
    <p:sldId id="729" r:id="rId29"/>
    <p:sldId id="730" r:id="rId30"/>
    <p:sldId id="731" r:id="rId31"/>
    <p:sldId id="648" r:id="rId32"/>
    <p:sldId id="649" r:id="rId33"/>
    <p:sldId id="735" r:id="rId34"/>
    <p:sldId id="650" r:id="rId35"/>
    <p:sldId id="732" r:id="rId36"/>
    <p:sldId id="739" r:id="rId37"/>
    <p:sldId id="652" r:id="rId38"/>
    <p:sldId id="697" r:id="rId39"/>
    <p:sldId id="653" r:id="rId40"/>
    <p:sldId id="689" r:id="rId41"/>
    <p:sldId id="654" r:id="rId42"/>
    <p:sldId id="678" r:id="rId43"/>
    <p:sldId id="655" r:id="rId44"/>
    <p:sldId id="690" r:id="rId45"/>
    <p:sldId id="691" r:id="rId46"/>
    <p:sldId id="733" r:id="rId47"/>
    <p:sldId id="734" r:id="rId48"/>
    <p:sldId id="656" r:id="rId49"/>
    <p:sldId id="710" r:id="rId50"/>
    <p:sldId id="657" r:id="rId51"/>
    <p:sldId id="692" r:id="rId52"/>
    <p:sldId id="658" r:id="rId53"/>
    <p:sldId id="713" r:id="rId54"/>
    <p:sldId id="659" r:id="rId55"/>
    <p:sldId id="718" r:id="rId56"/>
    <p:sldId id="660" r:id="rId57"/>
    <p:sldId id="693" r:id="rId58"/>
    <p:sldId id="696" r:id="rId59"/>
    <p:sldId id="685" r:id="rId60"/>
    <p:sldId id="661" r:id="rId61"/>
    <p:sldId id="686" r:id="rId62"/>
    <p:sldId id="675" r:id="rId63"/>
    <p:sldId id="687" r:id="rId64"/>
    <p:sldId id="711" r:id="rId65"/>
    <p:sldId id="662" r:id="rId66"/>
    <p:sldId id="712" r:id="rId67"/>
    <p:sldId id="663" r:id="rId68"/>
    <p:sldId id="683" r:id="rId69"/>
    <p:sldId id="664" r:id="rId70"/>
    <p:sldId id="741" r:id="rId71"/>
    <p:sldId id="667" r:id="rId72"/>
    <p:sldId id="636" r:id="rId73"/>
    <p:sldId id="269" r:id="rId74"/>
    <p:sldId id="637" r:id="rId75"/>
    <p:sldId id="638" r:id="rId76"/>
    <p:sldId id="639" r:id="rId77"/>
    <p:sldId id="594" r:id="rId78"/>
    <p:sldId id="512" r:id="rId79"/>
    <p:sldId id="633" r:id="rId80"/>
    <p:sldId id="634" r:id="rId81"/>
    <p:sldId id="635" r:id="rId82"/>
    <p:sldId id="525" r:id="rId83"/>
    <p:sldId id="526" r:id="rId84"/>
    <p:sldId id="527" r:id="rId85"/>
    <p:sldId id="536" r:id="rId86"/>
    <p:sldId id="528" r:id="rId87"/>
    <p:sldId id="631" r:id="rId88"/>
    <p:sldId id="632" r:id="rId89"/>
    <p:sldId id="530" r:id="rId90"/>
    <p:sldId id="531" r:id="rId91"/>
    <p:sldId id="529" r:id="rId92"/>
    <p:sldId id="537" r:id="rId93"/>
    <p:sldId id="629" r:id="rId94"/>
    <p:sldId id="630" r:id="rId95"/>
    <p:sldId id="547" r:id="rId96"/>
    <p:sldId id="742" r:id="rId97"/>
    <p:sldId id="549" r:id="rId98"/>
    <p:sldId id="548" r:id="rId99"/>
    <p:sldId id="623" r:id="rId100"/>
    <p:sldId id="627" r:id="rId101"/>
    <p:sldId id="628" r:id="rId102"/>
    <p:sldId id="625" r:id="rId103"/>
    <p:sldId id="613" r:id="rId104"/>
    <p:sldId id="626" r:id="rId105"/>
    <p:sldId id="704" r:id="rId106"/>
    <p:sldId id="705" r:id="rId107"/>
    <p:sldId id="706" r:id="rId108"/>
    <p:sldId id="707" r:id="rId109"/>
    <p:sldId id="708" r:id="rId110"/>
    <p:sldId id="617" r:id="rId111"/>
    <p:sldId id="619" r:id="rId112"/>
    <p:sldId id="618" r:id="rId113"/>
    <p:sldId id="620" r:id="rId114"/>
    <p:sldId id="614" r:id="rId115"/>
    <p:sldId id="615" r:id="rId116"/>
    <p:sldId id="616" r:id="rId117"/>
    <p:sldId id="609" r:id="rId118"/>
    <p:sldId id="610" r:id="rId119"/>
    <p:sldId id="611" r:id="rId120"/>
    <p:sldId id="612" r:id="rId121"/>
    <p:sldId id="599" r:id="rId122"/>
    <p:sldId id="600" r:id="rId123"/>
    <p:sldId id="608" r:id="rId124"/>
    <p:sldId id="698" r:id="rId125"/>
    <p:sldId id="699" r:id="rId126"/>
    <p:sldId id="700" r:id="rId127"/>
    <p:sldId id="701" r:id="rId128"/>
    <p:sldId id="702" r:id="rId129"/>
    <p:sldId id="714" r:id="rId130"/>
    <p:sldId id="715" r:id="rId131"/>
    <p:sldId id="716" r:id="rId132"/>
    <p:sldId id="703" r:id="rId133"/>
    <p:sldId id="717" r:id="rId134"/>
    <p:sldId id="584" r:id="rId135"/>
    <p:sldId id="585" r:id="rId136"/>
    <p:sldId id="590" r:id="rId137"/>
    <p:sldId id="591" r:id="rId138"/>
    <p:sldId id="592" r:id="rId139"/>
    <p:sldId id="593" r:id="rId140"/>
    <p:sldId id="586" r:id="rId141"/>
    <p:sldId id="587" r:id="rId142"/>
    <p:sldId id="588" r:id="rId143"/>
    <p:sldId id="589" r:id="rId144"/>
    <p:sldId id="681" r:id="rId145"/>
    <p:sldId id="743" r:id="rId146"/>
    <p:sldId id="746" r:id="rId147"/>
    <p:sldId id="749" r:id="rId148"/>
    <p:sldId id="750" r:id="rId149"/>
    <p:sldId id="748" r:id="rId150"/>
    <p:sldId id="751" r:id="rId151"/>
    <p:sldId id="752" r:id="rId152"/>
    <p:sldId id="753" r:id="rId153"/>
  </p:sldIdLst>
  <p:sldSz cx="9144000" cy="6858000" type="screen4x3"/>
  <p:notesSz cx="6858000" cy="9144000"/>
  <p:custDataLst>
    <p:tags r:id="rId155"/>
  </p:custDataLst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0485" autoAdjust="0"/>
  </p:normalViewPr>
  <p:slideViewPr>
    <p:cSldViewPr>
      <p:cViewPr varScale="1">
        <p:scale>
          <a:sx n="100" d="100"/>
          <a:sy n="100" d="100"/>
        </p:scale>
        <p:origin x="114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gs" Target="tags/tag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Arial" panose="020B0604020202020204" pitchFamily="34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Arial" panose="020B0604020202020204" pitchFamily="34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Arial" panose="020B0604020202020204" pitchFamily="34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Arial" panose="020B0604020202020204" pitchFamily="34" charset="0"/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Arial" panose="020B0604020202020204" pitchFamily="34" charset="0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20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Arial" panose="020B0604020202020204" pitchFamily="34" charset="0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068CC5-4AAF-4A36-85E1-33B9F204D6D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611626-C2F8-4D5D-B0E4-8B1FD6234009}" type="slidenum">
              <a:rPr lang="de-DE" altLang="de-DE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altLang="de-DE" smtClean="0">
              <a:latin typeface="Calibri" panose="020F0502020204030204" pitchFamily="34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BE4C8B-443D-4B36-9F11-8A268208C119}" type="slidenum">
              <a:rPr lang="de-DE" altLang="de-DE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de-DE" smtClean="0">
              <a:latin typeface="Calibri" panose="020F0502020204030204" pitchFamily="34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E541B3B-5CD5-4B15-B37E-8B3F3457D665}" type="slidenum">
              <a:rPr lang="de-DE" altLang="de-DE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de-DE" smtClean="0">
              <a:latin typeface="Calibri" panose="020F0502020204030204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ln/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2AF16411-9C45-403F-AE90-6846C768998F}" type="slidenum">
              <a:rPr lang="de-DE" altLang="de-DE" smtClean="0">
                <a:solidFill>
                  <a:srgbClr val="000000"/>
                </a:solidFill>
              </a:rPr>
              <a:pPr/>
              <a:t>18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ln/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5EF40963-956C-4C6F-8198-E0B0A094F0A3}" type="slidenum">
              <a:rPr lang="de-DE" altLang="de-DE" smtClean="0">
                <a:solidFill>
                  <a:srgbClr val="000000"/>
                </a:solidFill>
              </a:rPr>
              <a:pPr/>
              <a:t>20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ln/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3503CEEA-46F7-462E-A5C6-6140C3BAF836}" type="slidenum">
              <a:rPr lang="de-DE" altLang="de-DE" smtClean="0">
                <a:solidFill>
                  <a:srgbClr val="000000"/>
                </a:solidFill>
              </a:rPr>
              <a:pPr/>
              <a:t>24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ln/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AE7916E1-2E12-409A-8ED2-FF2AF4D1C71C}" type="slidenum">
              <a:rPr lang="de-DE" altLang="de-DE" smtClean="0">
                <a:solidFill>
                  <a:srgbClr val="000000"/>
                </a:solidFill>
              </a:rPr>
              <a:pPr/>
              <a:t>72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0F6C22-A4CB-47AC-800F-4E73C97D781D}" type="slidenum">
              <a:rPr lang="de-DE" altLang="de-DE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de-DE" altLang="de-DE" smtClean="0">
              <a:latin typeface="Calibri" panose="020F0502020204030204" pitchFamily="34" charset="0"/>
            </a:endParaRPr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D6240-101E-4F2F-898F-B3ADCE7EE29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641229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3E6BC-D907-43E2-B18C-72FDFB9B9F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007813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EEFCA-28BC-46DD-9E5E-71B6FB60D73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254363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8A6D0-29EB-4D76-B13F-6A16BAB29A5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706642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E2FB2-7EBF-4571-9E42-C46FD0B58B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292231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10789-2512-40E3-B012-2906C2ED4D8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391507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C67C-3170-48EF-B054-1696E45A4E6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72763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4CE1-BDC2-4E1E-A157-E01E96A9F12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73409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B0CE5-F4DF-4FD6-BB37-2899784FCE2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061336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D5998-4E92-48CA-8BD9-96729ED4DD6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274945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BE8B5-34E6-45B5-9F29-EDB09DC47AC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330782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C836"/>
            </a:gs>
            <a:gs pos="100000">
              <a:srgbClr val="99D359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2199F3-35A8-4B7F-84E5-3880D4FB613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ransition spd="med">
    <p:fade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C836"/>
            </a:gs>
            <a:gs pos="100000">
              <a:srgbClr val="99D359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64293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4000" b="1"/>
              <a:t>Herzlich willkommen auf </a:t>
            </a:r>
            <a:br>
              <a:rPr lang="de-DE" altLang="de-DE" sz="4000" b="1"/>
            </a:br>
            <a:r>
              <a:rPr lang="de-DE" altLang="de-DE" sz="4000" b="1"/>
              <a:t>der Mitgliederversammlung im Jahr 2020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176838" y="3213100"/>
            <a:ext cx="3571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de-DE" altLang="de-DE"/>
              <a:t>Der Gartenschaupark – ein Labsal für alle Hockenheimer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214313"/>
            <a:ext cx="1857375" cy="213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572000" y="5949950"/>
            <a:ext cx="6477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/>
              <a:t>2019</a:t>
            </a:r>
          </a:p>
        </p:txBody>
      </p:sp>
      <p:pic>
        <p:nvPicPr>
          <p:cNvPr id="14344" name="Picture 8" descr="https://www.gartenschaupark.de/Bilder/2019-fruehjahr/IMG_995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672" y="2789990"/>
            <a:ext cx="4742904" cy="315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1995</a:t>
            </a:r>
          </a:p>
        </p:txBody>
      </p:sp>
      <p:sp>
        <p:nvSpPr>
          <p:cNvPr id="26627" name="Inhaltsplatzhalter 2"/>
          <p:cNvSpPr>
            <a:spLocks noGrp="1"/>
          </p:cNvSpPr>
          <p:nvPr>
            <p:ph idx="1"/>
          </p:nvPr>
        </p:nvSpPr>
        <p:spPr>
          <a:xfrm>
            <a:off x="492125" y="814388"/>
            <a:ext cx="8223250" cy="4519612"/>
          </a:xfrm>
        </p:spPr>
        <p:txBody>
          <a:bodyPr/>
          <a:lstStyle/>
          <a:p>
            <a:r>
              <a:rPr lang="de-DE" altLang="de-DE" smtClean="0"/>
              <a:t>1. Baumpflanzaktion</a:t>
            </a:r>
          </a:p>
        </p:txBody>
      </p:sp>
      <p:pic>
        <p:nvPicPr>
          <p:cNvPr id="26628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7491412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„Steff und Achim“</a:t>
            </a:r>
            <a:endParaRPr lang="de-DE" altLang="de-DE" smtClean="0"/>
          </a:p>
        </p:txBody>
      </p:sp>
      <p:pic>
        <p:nvPicPr>
          <p:cNvPr id="123908" name="Picture 5" descr="https://www.gartenschaupark.de/Bilder/2019-gemischt/du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620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b="1" smtClean="0"/>
              <a:t>Spanischer Abend mit Alfredo Bonilla</a:t>
            </a:r>
            <a:endParaRPr lang="de-DE" altLang="de-DE" sz="4000" smtClean="0"/>
          </a:p>
        </p:txBody>
      </p:sp>
      <p:pic>
        <p:nvPicPr>
          <p:cNvPr id="124932" name="Picture 5" descr="https://www.gartenschaupark.de/Bilder/2019-gemischt/konzer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484313"/>
            <a:ext cx="4606925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smtClean="0"/>
              <a:t>In der Nacht auf Fronleichnam hat eine kräftige „Windhose“ zugeschlagen….Im Eingangsbereich zum Parkkindergarten hat es eine große Linde getroffen.</a:t>
            </a:r>
          </a:p>
        </p:txBody>
      </p:sp>
      <p:pic>
        <p:nvPicPr>
          <p:cNvPr id="86020" name="Picture 2" descr="https://www.gartenschaupark.de/Bilder/2019-gemischt/IMG_0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" y="1411288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26979" name="Inhaltsplatzhalter 2"/>
          <p:cNvSpPr>
            <a:spLocks noGrp="1"/>
          </p:cNvSpPr>
          <p:nvPr>
            <p:ph idx="1"/>
          </p:nvPr>
        </p:nvSpPr>
        <p:spPr>
          <a:xfrm>
            <a:off x="465138" y="1844675"/>
            <a:ext cx="8223250" cy="4519613"/>
          </a:xfrm>
        </p:spPr>
        <p:txBody>
          <a:bodyPr/>
          <a:lstStyle/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r>
              <a:rPr lang="de-DE" altLang="de-DE" sz="2800" smtClean="0"/>
              <a:t>Auch die gerettete Landtagslinde blieb nicht</a:t>
            </a:r>
          </a:p>
          <a:p>
            <a:r>
              <a:rPr lang="de-DE" altLang="de-DE" sz="2800" smtClean="0"/>
              <a:t>verschont</a:t>
            </a:r>
          </a:p>
        </p:txBody>
      </p:sp>
      <p:pic>
        <p:nvPicPr>
          <p:cNvPr id="87044" name="Picture 2" descr="https://www.gartenschaupark.de/Bilder/2019-gemischt/IMG_0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395288"/>
            <a:ext cx="7470775" cy="497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2" descr="https://www.gartenschaupark.de/Bilder/2019-gemischt/IMG_0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Ochinheimer Mittelaltermarkt</a:t>
            </a:r>
          </a:p>
        </p:txBody>
      </p:sp>
      <p:pic>
        <p:nvPicPr>
          <p:cNvPr id="161794" name="Picture 2" descr="https://www.gartenschaupark.de/Bilder/2019-ochinheim/IMG_0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304502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s://www.gartenschaupark.de/Bilder/2019-ochinheim/IMG_0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5184576" cy="3454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Picture 4" descr="https://www.gartenschaupark.de/Bilder/2019-ochinheim/IMG_0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6178"/>
            <a:ext cx="5328592" cy="3550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s://www.gartenschaupark.de/Bilder/2019-ochinheim/IMG_0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4" name="Picture 6" descr="https://www.gartenschaupark.de/Bilder/2019-ochinheim/IMG_0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67" y="1514065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https://www.gartenschaupark.de/Bilder/2019-ochinheim/IMG_06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032448" cy="2686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s://www.gartenschaupark.de/Bilder/2019-ochinheim/IMG_0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7651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025" y="244475"/>
            <a:ext cx="8483600" cy="63754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www.gartenschaupark.de/Bilder/2019-ferienprogramm/IMG_0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68450" y="0"/>
            <a:ext cx="10712450" cy="713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z="4000" smtClean="0"/>
              <a:t>Spiel und Spaß beim </a:t>
            </a:r>
            <a:br>
              <a:rPr lang="de-DE" altLang="de-DE" sz="4000" smtClean="0"/>
            </a:br>
            <a:r>
              <a:rPr lang="de-DE" altLang="de-DE" sz="4000" smtClean="0"/>
              <a:t>Ferienprogramm 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 descr="https://www.gartenschaupark.de/Bilder/2019-ferienprogramm/IMG_07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250" y="981075"/>
            <a:ext cx="7931150" cy="5283200"/>
          </a:xfrm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Textfeld 6"/>
          <p:cNvSpPr txBox="1">
            <a:spLocks noChangeArrowheads="1"/>
          </p:cNvSpPr>
          <p:nvPr/>
        </p:nvSpPr>
        <p:spPr bwMode="auto">
          <a:xfrm>
            <a:off x="4568825" y="2420938"/>
            <a:ext cx="225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400">
                <a:solidFill>
                  <a:schemeClr val="tx1"/>
                </a:solidFill>
              </a:rPr>
              <a:t>bei den Bienen</a:t>
            </a:r>
          </a:p>
        </p:txBody>
      </p:sp>
      <p:pic>
        <p:nvPicPr>
          <p:cNvPr id="91140" name="Picture 4" descr="https://www.gartenschaupark.de/Bilder/2019-ferienprogramm/IMG_0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097213"/>
            <a:ext cx="5170488" cy="344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 descr="https://www.gartenschaupark.de/Bilder/2019-ferienprogramm/IMG_07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3" y="328613"/>
            <a:ext cx="3833812" cy="2554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https://www.gartenschaupark.de/Bilder/2018-kinderferienprogramm/IMG_9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1548440"/>
            <a:ext cx="1511059" cy="1006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Rechteck 4"/>
          <p:cNvSpPr>
            <a:spLocks noChangeArrowheads="1"/>
          </p:cNvSpPr>
          <p:nvPr/>
        </p:nvSpPr>
        <p:spPr bwMode="auto">
          <a:xfrm>
            <a:off x="250825" y="4941888"/>
            <a:ext cx="26050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>
                <a:solidFill>
                  <a:srgbClr val="000000"/>
                </a:solidFill>
                <a:latin typeface="Verdana" panose="020B0604030504040204" pitchFamily="34" charset="0"/>
              </a:rPr>
              <a:t>Schon legendär:</a:t>
            </a:r>
          </a:p>
          <a:p>
            <a:endParaRPr lang="de-DE" altLang="de-DE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de-DE" altLang="de-DE">
                <a:solidFill>
                  <a:srgbClr val="000000"/>
                </a:solidFill>
                <a:latin typeface="Verdana" panose="020B0604030504040204" pitchFamily="34" charset="0"/>
              </a:rPr>
              <a:t>Die Fahrt mit dem Dreirad durch den Park</a:t>
            </a:r>
            <a:endParaRPr lang="de-DE" altLang="de-DE"/>
          </a:p>
        </p:txBody>
      </p:sp>
      <p:pic>
        <p:nvPicPr>
          <p:cNvPr id="92165" name="Picture 2" descr="https://www.gartenschaupark.de/Bilder/2019-ferienprogramm/IMG_07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406400"/>
            <a:ext cx="3348037" cy="223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4" descr="https://www.gartenschaupark.de/Bilder/2019-ferienprogramm/IMG_07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938" y="2828925"/>
            <a:ext cx="5581650" cy="371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2" descr="https://www.gartenschaupark.de/Bilder/2019-ferienprogramm/IMG_07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" y="842963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2" descr="https://www.gartenschaupark.de/Bilder/2019-ferienprogramm/IMG_07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175" y="3500438"/>
            <a:ext cx="4757738" cy="3170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 descr="https://www.gartenschaupark.de/Bilder/2019-ferienprogramm/IMG_07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74638"/>
            <a:ext cx="4627563" cy="3082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Inhaltsplatzhalter 2"/>
          <p:cNvSpPr>
            <a:spLocks noGrp="1"/>
          </p:cNvSpPr>
          <p:nvPr>
            <p:ph idx="1"/>
          </p:nvPr>
        </p:nvSpPr>
        <p:spPr>
          <a:xfrm>
            <a:off x="392113" y="4365625"/>
            <a:ext cx="5214937" cy="1843088"/>
          </a:xfrm>
        </p:spPr>
        <p:txBody>
          <a:bodyPr/>
          <a:lstStyle/>
          <a:p>
            <a:r>
              <a:rPr lang="de-DE" altLang="de-DE" sz="2800" smtClean="0"/>
              <a:t>Die sonst stolzen Birken lassen </a:t>
            </a:r>
          </a:p>
          <a:p>
            <a:r>
              <a:rPr lang="de-DE" altLang="de-DE" sz="2800" smtClean="0"/>
              <a:t>durch den</a:t>
            </a:r>
          </a:p>
          <a:p>
            <a:r>
              <a:rPr lang="de-DE" altLang="de-DE" sz="2800" smtClean="0"/>
              <a:t>Einfluss des Klimawandels ihre</a:t>
            </a:r>
          </a:p>
          <a:p>
            <a:r>
              <a:rPr lang="de-DE" altLang="de-DE" sz="2800" smtClean="0"/>
              <a:t>Äste hängen</a:t>
            </a:r>
          </a:p>
        </p:txBody>
      </p:sp>
      <p:pic>
        <p:nvPicPr>
          <p:cNvPr id="95236" name="Picture 4" descr="https://www.gartenschaupark.de/Bilder/2019-gemischt/IMG_11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717550"/>
            <a:ext cx="4568825" cy="3044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6" descr="https://www.gartenschaupark.de/Bilder/2019-gemischt/IMG_11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025" y="717550"/>
            <a:ext cx="3735388" cy="560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smtClean="0"/>
              <a:t>Volksbank Kur- und Rheinpfalz unterstützt gemeinnützige Einrichtungen der Region</a:t>
            </a:r>
          </a:p>
        </p:txBody>
      </p:sp>
      <p:pic>
        <p:nvPicPr>
          <p:cNvPr id="96259" name="Picture 2" descr="https://www.gartenschaupark.de/Bilder/2019-gemischt/volksbank_stiftung_pri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825" y="1716088"/>
            <a:ext cx="7620000" cy="4286250"/>
          </a:xfrm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2" descr="https://www.gartenschaupark.de/Bilder/2019-gemischt/licht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274638"/>
            <a:ext cx="4425950" cy="6178550"/>
          </a:xfrm>
          <a:effectLst>
            <a:softEdge rad="112500"/>
          </a:effectLst>
        </p:spPr>
      </p:pic>
      <p:sp>
        <p:nvSpPr>
          <p:cNvPr id="142340" name="Textfeld 3"/>
          <p:cNvSpPr txBox="1">
            <a:spLocks noChangeArrowheads="1"/>
          </p:cNvSpPr>
          <p:nvPr/>
        </p:nvSpPr>
        <p:spPr bwMode="auto">
          <a:xfrm>
            <a:off x="4876800" y="4586288"/>
            <a:ext cx="36766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3000">
                <a:solidFill>
                  <a:schemeClr val="tx1"/>
                </a:solidFill>
              </a:rPr>
              <a:t>Zahlreiche Fackeln verzaubern beim Lichterfest im Gartenschaupark 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2" descr="https://www.gartenschaupark.de/Bilder/2019-gemischt/IMG_6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" y="620713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8675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476250"/>
            <a:ext cx="7875587" cy="6002338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smtClean="0"/>
              <a:t>Musikalisches Programm kam unter anderem von der Gruppe „Pirates of Love“</a:t>
            </a:r>
          </a:p>
        </p:txBody>
      </p:sp>
      <p:pic>
        <p:nvPicPr>
          <p:cNvPr id="99332" name="Picture 2" descr="https://www.gartenschaupark.de/Bilder/2019-gemischt/IMG_6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813" y="1435100"/>
            <a:ext cx="6550025" cy="491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smtClean="0"/>
              <a:t>Der Herbst ist angekommen</a:t>
            </a:r>
          </a:p>
        </p:txBody>
      </p:sp>
      <p:sp>
        <p:nvSpPr>
          <p:cNvPr id="1454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100356" name="Picture 2" descr="https://www.gartenschaupark.de/Bilder/2019-tabak/IMG_16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556792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2" descr="https://www.gartenschaupark.de/Bilder/2019-tabak/IMG_1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74638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smtClean="0"/>
              <a:t>Tabakgeschichte im Gartenschaupark</a:t>
            </a:r>
          </a:p>
        </p:txBody>
      </p:sp>
      <p:sp>
        <p:nvSpPr>
          <p:cNvPr id="1474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altLang="de-DE" sz="2400" b="1" smtClean="0"/>
          </a:p>
          <a:p>
            <a:pPr algn="ctr"/>
            <a:endParaRPr lang="de-DE" altLang="de-DE" sz="2400" b="1" smtClean="0"/>
          </a:p>
          <a:p>
            <a:pPr algn="ctr"/>
            <a:endParaRPr lang="de-DE" altLang="de-DE" sz="2400" b="1" smtClean="0"/>
          </a:p>
          <a:p>
            <a:pPr algn="ctr"/>
            <a:endParaRPr lang="de-DE" altLang="de-DE" sz="2400" b="1" smtClean="0"/>
          </a:p>
          <a:p>
            <a:pPr algn="ctr"/>
            <a:endParaRPr lang="de-DE" altLang="de-DE" sz="2400" b="1" smtClean="0"/>
          </a:p>
          <a:p>
            <a:pPr algn="ctr"/>
            <a:endParaRPr lang="de-DE" altLang="de-DE" sz="2400" b="1" smtClean="0"/>
          </a:p>
          <a:p>
            <a:pPr algn="ctr"/>
            <a:endParaRPr lang="de-DE" altLang="de-DE" sz="2400" b="1" smtClean="0"/>
          </a:p>
          <a:p>
            <a:pPr algn="ctr"/>
            <a:endParaRPr lang="de-DE" altLang="de-DE" sz="2400" b="1" smtClean="0"/>
          </a:p>
          <a:p>
            <a:pPr algn="ctr"/>
            <a:r>
              <a:rPr lang="de-DE" altLang="de-DE" sz="2400" b="1" smtClean="0"/>
              <a:t>Zum Jubiläum wird im Gartenschaupark beim Rosengarten die Hockenheimer Tabakgeschichte wieder lebendig</a:t>
            </a:r>
            <a:endParaRPr lang="de-DE" altLang="de-DE" sz="2400" smtClean="0"/>
          </a:p>
        </p:txBody>
      </p:sp>
      <p:pic>
        <p:nvPicPr>
          <p:cNvPr id="102407" name="Picture 7" descr="https://www.gartenschaupark.de/Bilder/2019-gemischt/Taba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675784" cy="3781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s://www.gartenschaupark.de/Bilder/2019-gemischt/Taba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07182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2" descr="https://www.gartenschaupark.de/presse/Tabak-MusterfeldHTZ8-5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15888"/>
            <a:ext cx="6481762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www.gartenschaupark.de/Bilder/2019-tabak/IMG_06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www.gartenschaupark.de/Bilder/2019-tabak/IMG_1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www.gartenschaupark.de/Bilder/2019-tabak/IMG_1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s://www.gartenschaupark.de/Bilder/2019-tabak/IMG_1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25" y="188913"/>
            <a:ext cx="62738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s://www.gartenschaupark.de/Bilder/2019-tabak/IMG_15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s://www.gartenschaupark.de/Bilder/2019-tabak/IMG_1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ttps://www.gartenschaupark.de/Bilder/2019-tabak/IMG_1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s://www.gartenschaupark.de/Bilder/2019-tabak/IMG_1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el 1"/>
          <p:cNvSpPr>
            <a:spLocks noGrp="1"/>
          </p:cNvSpPr>
          <p:nvPr>
            <p:ph type="title"/>
          </p:nvPr>
        </p:nvSpPr>
        <p:spPr>
          <a:xfrm>
            <a:off x="920750" y="2852738"/>
            <a:ext cx="8223250" cy="1136650"/>
          </a:xfrm>
        </p:spPr>
        <p:txBody>
          <a:bodyPr/>
          <a:lstStyle/>
          <a:p>
            <a:r>
              <a:rPr lang="de-DE" altLang="de-DE" sz="3600" smtClean="0"/>
              <a:t>Der beliebteste und </a:t>
            </a:r>
            <a:br>
              <a:rPr lang="de-DE" altLang="de-DE" sz="3600" smtClean="0"/>
            </a:br>
            <a:r>
              <a:rPr lang="de-DE" altLang="de-DE" sz="3600" smtClean="0"/>
              <a:t>schönste </a:t>
            </a:r>
            <a:br>
              <a:rPr lang="de-DE" altLang="de-DE" sz="3600" smtClean="0"/>
            </a:br>
            <a:r>
              <a:rPr lang="de-DE" altLang="de-DE" sz="2000" smtClean="0"/>
              <a:t/>
            </a:r>
            <a:br>
              <a:rPr lang="de-DE" altLang="de-DE" sz="2000" smtClean="0"/>
            </a:br>
            <a:r>
              <a:rPr lang="de-DE" altLang="de-DE" sz="2000" smtClean="0"/>
              <a:t/>
            </a:r>
            <a:br>
              <a:rPr lang="de-DE" altLang="de-DE" sz="2000" smtClean="0"/>
            </a:b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/>
              <a:t>				Kinderspielplatz wird saniert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075" y="1871663"/>
            <a:ext cx="5775403" cy="3847863"/>
          </a:xfrm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67" y="4354209"/>
            <a:ext cx="2853555" cy="190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26" y="613475"/>
            <a:ext cx="2349499" cy="352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7" descr="https://www.gartenschaupark.de/Bilder/2019-gemischt/IMG_1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" y="842963"/>
            <a:ext cx="7620000" cy="507682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2" descr="https://www.gartenschaupark.de/Bilder/2019-gemischt/IMG_1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3213"/>
            <a:ext cx="5448300" cy="363061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4" descr="https://www.gartenschaupark.de/Bilder/2019-gemischt/IMG_168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4162425"/>
            <a:ext cx="3532188" cy="23542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https://www.gartenschaupark.de/Bilder/2019-gemischt/IMG_1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565275"/>
            <a:ext cx="7620000" cy="50768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2" descr="https://www.gartenschaupark.de/Bilder/2019-gemischt/IMG_169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74638"/>
            <a:ext cx="3978275" cy="264953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2" descr="https://www.gartenschaupark.de/Bilder/2019-gemischt/IMG_16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763" y="284163"/>
            <a:ext cx="4056062" cy="27019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 descr="https://www.gartenschaupark.de/Bilder/2019-gemischt/IMG_17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63" y="3230563"/>
            <a:ext cx="3459162" cy="23050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 descr="https://www.gartenschaupark.de/Bilder/2019-gemischt/IMG_17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230563"/>
            <a:ext cx="5040313" cy="33591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2" descr="https://www.gartenschaupark.de/Bilder/2019-gemischt/IMG_1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59" y="872455"/>
            <a:ext cx="7620000" cy="50768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1996</a:t>
            </a:r>
          </a:p>
        </p:txBody>
      </p:sp>
      <p:sp>
        <p:nvSpPr>
          <p:cNvPr id="30723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z="5400" smtClean="0"/>
          </a:p>
          <a:p>
            <a:endParaRPr lang="de-DE" altLang="de-DE" sz="6600" smtClean="0"/>
          </a:p>
          <a:p>
            <a:r>
              <a:rPr lang="de-DE" altLang="de-DE" sz="2800" smtClean="0"/>
              <a:t>Die Statue des </a:t>
            </a:r>
          </a:p>
          <a:p>
            <a:r>
              <a:rPr lang="de-DE" altLang="de-DE" sz="2800" i="1" smtClean="0"/>
              <a:t>„frierenden Winters“ </a:t>
            </a:r>
          </a:p>
          <a:p>
            <a:r>
              <a:rPr lang="de-DE" altLang="de-DE" sz="2800" smtClean="0"/>
              <a:t>wird in den historischen</a:t>
            </a:r>
          </a:p>
          <a:p>
            <a:r>
              <a:rPr lang="de-DE" altLang="de-DE" sz="2800" smtClean="0"/>
              <a:t>Gärten der Parkanlage</a:t>
            </a:r>
          </a:p>
          <a:p>
            <a:r>
              <a:rPr lang="de-DE" altLang="de-DE" sz="2800" smtClean="0"/>
              <a:t>aufgestellt </a:t>
            </a:r>
          </a:p>
        </p:txBody>
      </p:sp>
      <p:pic>
        <p:nvPicPr>
          <p:cNvPr id="24581" name="Picture 5" descr="https://gartenschaupark.de/Bilder/themengaert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981053" cy="6005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Winterbepflanzung</a:t>
            </a:r>
          </a:p>
        </p:txBody>
      </p:sp>
      <p:pic>
        <p:nvPicPr>
          <p:cNvPr id="5" name="Picture 5" descr="https://www.gartenschaupark.de/Bilder/2019-winter/IMG_1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773" y="1412776"/>
            <a:ext cx="7390643" cy="492306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2" descr="https://www.gartenschaupark.de/Bilder/2019-winter/IMG_16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" y="3716338"/>
            <a:ext cx="4229100" cy="281781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4" descr="https://www.gartenschaupark.de/Bilder/2019-winter/IMG_165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73199"/>
            <a:ext cx="4760912" cy="31718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2" descr="https://www.gartenschaupark.de/Bilder/2019-winter/IMG_1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" y="1042988"/>
            <a:ext cx="7620000" cy="50768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https://www.gartenschaupark.de/Bilder/2019-winter/IMG_1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2924175"/>
            <a:ext cx="5435600" cy="36226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2" descr="https://www.gartenschaupark.de/Bilder/2019-winter/IMG_16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25" y="309563"/>
            <a:ext cx="4741863" cy="31591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         Kassenbericht durch Gustel Spengler</a:t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>     Bericht der Kassenprüfer</a:t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>     Aussprache über die Berichte</a:t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>     Entlastung des Vorstandes</a:t>
            </a:r>
          </a:p>
          <a:p>
            <a:endParaRPr lang="de-DE" altLang="de-D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Summe der Ausgaben bis 2018: 461 080,00 €</a:t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>                            Summe 2019:   70 978,13 €</a:t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> Gesamtsumme in 25 Jahren:  532 058,13 €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39897" y="2000375"/>
            <a:ext cx="5240207" cy="348894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softEdge rad="101600"/>
          </a:effectLst>
        </p:spPr>
      </p:pic>
      <p:sp>
        <p:nvSpPr>
          <p:cNvPr id="1710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Das neue Projekt</a:t>
            </a:r>
          </a:p>
        </p:txBody>
      </p:sp>
      <p:pic>
        <p:nvPicPr>
          <p:cNvPr id="9" name="Inhaltsplatzhalter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5996" y="1908644"/>
            <a:ext cx="5515756" cy="36724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softEdge rad="1016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15" y="1700808"/>
            <a:ext cx="7167650" cy="477224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51" y="305495"/>
            <a:ext cx="3422429" cy="5140301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566737"/>
            <a:ext cx="8124825" cy="5724525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274638"/>
            <a:ext cx="6119813" cy="63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88913"/>
            <a:ext cx="4905375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-46574" y="2545768"/>
            <a:ext cx="3879357" cy="2909517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Inhaltsplatzhalt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6826" y="2060847"/>
            <a:ext cx="5172475" cy="3879357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51920" y="338907"/>
            <a:ext cx="5069911" cy="3802434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Inhaltsplatzhalt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3068960"/>
            <a:ext cx="4776584" cy="3582438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Inhaltsplatzhalter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5338613" y="3267930"/>
            <a:ext cx="3442518" cy="2581888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    Die Parkpflegeaktion am Samstag 14. März </a:t>
            </a:r>
            <a:br>
              <a:rPr lang="de-DE" altLang="de-DE" smtClean="0"/>
            </a:br>
            <a:r>
              <a:rPr lang="de-DE" altLang="de-DE" smtClean="0"/>
              <a:t>muss leider ausfallen. Ein Ersatztermin werden wir in der Presse bekannt geben.</a:t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>Am 25. April pflanzt der Rotary Club im</a:t>
            </a:r>
            <a:br>
              <a:rPr lang="de-DE" altLang="de-DE" smtClean="0"/>
            </a:br>
            <a:r>
              <a:rPr lang="de-DE" altLang="de-DE" smtClean="0"/>
              <a:t>hinteren Teil der Aktionswiese neue Bäume.</a:t>
            </a:r>
            <a:br>
              <a:rPr lang="de-DE" altLang="de-DE" smtClean="0"/>
            </a:br>
            <a:r>
              <a:rPr lang="de-DE" altLang="de-DE" smtClean="0"/>
              <a:t>Am Rudergerät sind alle – bis auf 1 Baum -</a:t>
            </a:r>
            <a:br>
              <a:rPr lang="de-DE" altLang="de-DE" smtClean="0"/>
            </a:br>
            <a:r>
              <a:rPr lang="de-DE" altLang="de-DE" smtClean="0"/>
              <a:t>den trockenen Sommern zum Opfer gefallen.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4438" y="241300"/>
            <a:ext cx="4489450" cy="62912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5513" y="274638"/>
            <a:ext cx="5218112" cy="61976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+-</a:t>
            </a:r>
          </a:p>
        </p:txBody>
      </p:sp>
      <p:sp>
        <p:nvSpPr>
          <p:cNvPr id="348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r>
              <a:rPr lang="de-DE" altLang="de-DE" smtClean="0"/>
              <a:t>Pflege der historischen Gärten</a:t>
            </a:r>
          </a:p>
        </p:txBody>
      </p:sp>
      <p:pic>
        <p:nvPicPr>
          <p:cNvPr id="184322" name="Picture 2" descr="https://gartenschaupark.de/Bilder/themengaerten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7620000" cy="505777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				                              1997</a:t>
            </a:r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>
          <a:xfrm>
            <a:off x="457200" y="649288"/>
            <a:ext cx="5230813" cy="5715000"/>
          </a:xfrm>
        </p:spPr>
        <p:txBody>
          <a:bodyPr/>
          <a:lstStyle/>
          <a:p>
            <a:endParaRPr lang="de-DE" altLang="de-DE" sz="1100" smtClean="0"/>
          </a:p>
          <a:p>
            <a:r>
              <a:rPr lang="de-DE" altLang="de-DE" sz="2400" smtClean="0"/>
              <a:t>	Im Stiegwiesenpark finden die</a:t>
            </a:r>
          </a:p>
          <a:p>
            <a:r>
              <a:rPr lang="de-DE" altLang="de-DE" sz="2400" smtClean="0"/>
              <a:t>	„Objekte aus Stahl“ des Künstlers</a:t>
            </a:r>
          </a:p>
          <a:p>
            <a:r>
              <a:rPr lang="de-DE" altLang="de-DE" sz="2400" smtClean="0"/>
              <a:t>	Siegfried Helmstädter ihren Platz</a:t>
            </a:r>
          </a:p>
        </p:txBody>
      </p:sp>
      <p:pic>
        <p:nvPicPr>
          <p:cNvPr id="25605" name="Picture 5" descr="https://gartenschaupark.de/Bilder/stahlobjekt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70" y="3803591"/>
            <a:ext cx="1610550" cy="2433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https://gartenschaupark.de/Bilder/stahlobjekt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538" y="3800723"/>
            <a:ext cx="1610922" cy="2434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https://gartenschaupark.de/Bilder/stahlobjekt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165" y="3801821"/>
            <a:ext cx="1618081" cy="242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https://gartenschaupark.de/Bilder/stahlobjekte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376" y="1997210"/>
            <a:ext cx="2520678" cy="3809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Rechteck 1"/>
          <p:cNvSpPr>
            <a:spLocks noChangeArrowheads="1"/>
          </p:cNvSpPr>
          <p:nvPr/>
        </p:nvSpPr>
        <p:spPr bwMode="auto">
          <a:xfrm>
            <a:off x="6985000" y="5867400"/>
            <a:ext cx="89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2400" i="1">
                <a:solidFill>
                  <a:schemeClr val="tx1"/>
                </a:solidFill>
              </a:rPr>
              <a:t>Falter</a:t>
            </a:r>
          </a:p>
        </p:txBody>
      </p:sp>
      <p:sp>
        <p:nvSpPr>
          <p:cNvPr id="36873" name="Rechteck 2"/>
          <p:cNvSpPr>
            <a:spLocks noChangeArrowheads="1"/>
          </p:cNvSpPr>
          <p:nvPr/>
        </p:nvSpPr>
        <p:spPr bwMode="auto">
          <a:xfrm>
            <a:off x="827088" y="2947988"/>
            <a:ext cx="50038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>
                <a:solidFill>
                  <a:schemeClr val="tx1"/>
                </a:solidFill>
              </a:rPr>
              <a:t>Ensemble „Dreiklang“</a:t>
            </a:r>
          </a:p>
          <a:p>
            <a:pPr algn="ctr"/>
            <a:endParaRPr lang="de-DE" altLang="de-DE" sz="800">
              <a:solidFill>
                <a:schemeClr val="tx1"/>
              </a:solidFill>
            </a:endParaRPr>
          </a:p>
          <a:p>
            <a:r>
              <a:rPr lang="de-DE" altLang="de-DE" sz="2400" i="1">
                <a:solidFill>
                  <a:schemeClr val="tx1"/>
                </a:solidFill>
              </a:rPr>
              <a:t>   Gitter</a:t>
            </a:r>
            <a:r>
              <a:rPr lang="de-DE" altLang="de-DE" sz="2400">
                <a:solidFill>
                  <a:schemeClr val="tx1"/>
                </a:solidFill>
              </a:rPr>
              <a:t>		</a:t>
            </a:r>
            <a:r>
              <a:rPr lang="de-DE" altLang="de-DE" sz="2400" i="1">
                <a:solidFill>
                  <a:schemeClr val="tx1"/>
                </a:solidFill>
              </a:rPr>
              <a:t>Spielerei</a:t>
            </a:r>
            <a:r>
              <a:rPr lang="de-DE" altLang="de-DE" sz="2400">
                <a:solidFill>
                  <a:schemeClr val="tx1"/>
                </a:solidFill>
              </a:rPr>
              <a:t> 		 </a:t>
            </a:r>
            <a:r>
              <a:rPr lang="de-DE" altLang="de-DE" sz="2400" i="1">
                <a:solidFill>
                  <a:schemeClr val="tx1"/>
                </a:solidFill>
              </a:rPr>
              <a:t>Dom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C836"/>
            </a:gs>
            <a:gs pos="100000">
              <a:srgbClr val="99D359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4000" b="1"/>
              <a:t>Tagesordnung</a:t>
            </a:r>
            <a:endParaRPr lang="de-DE" altLang="de-DE" sz="4400" b="1"/>
          </a:p>
        </p:txBody>
      </p:sp>
      <p:sp>
        <p:nvSpPr>
          <p:cNvPr id="1638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Begrüßung</a:t>
            </a:r>
          </a:p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Bericht der Vorsitzenden, Rückblick </a:t>
            </a:r>
          </a:p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Bericht des Kassenwarts</a:t>
            </a:r>
          </a:p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Bericht der Kassenprüfer</a:t>
            </a:r>
          </a:p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Aussprache und Entlastung</a:t>
            </a:r>
          </a:p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Neuwahlen</a:t>
            </a:r>
          </a:p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Ansprache von Oberbürgermeister Marcus Zeitler</a:t>
            </a:r>
          </a:p>
          <a:p>
            <a:pPr marL="514350" indent="-514350" eaLnBrk="1" hangingPunct="1">
              <a:lnSpc>
                <a:spcPct val="80000"/>
              </a:lnSpc>
              <a:spcBef>
                <a:spcPts val="625"/>
              </a:spcBef>
              <a:buClrTx/>
              <a:buFontTx/>
              <a:buAutoNum type="arabicPeriod"/>
            </a:pPr>
            <a:r>
              <a:rPr lang="de-DE" altLang="de-DE" smtClean="0"/>
              <a:t>Verschiedenes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1998</a:t>
            </a:r>
          </a:p>
        </p:txBody>
      </p:sp>
      <p:sp>
        <p:nvSpPr>
          <p:cNvPr id="37891" name="Inhaltsplatzhalter 2"/>
          <p:cNvSpPr>
            <a:spLocks noGrp="1"/>
          </p:cNvSpPr>
          <p:nvPr>
            <p:ph idx="1"/>
          </p:nvPr>
        </p:nvSpPr>
        <p:spPr>
          <a:xfrm>
            <a:off x="442913" y="1484313"/>
            <a:ext cx="8223250" cy="4519612"/>
          </a:xfrm>
        </p:spPr>
        <p:txBody>
          <a:bodyPr/>
          <a:lstStyle/>
          <a:p>
            <a:r>
              <a:rPr lang="de-DE" altLang="de-DE" sz="2400" smtClean="0"/>
              <a:t>Das beliebte Klettertipi </a:t>
            </a:r>
          </a:p>
          <a:p>
            <a:r>
              <a:rPr lang="de-DE" altLang="de-DE" sz="2400" smtClean="0"/>
              <a:t>bei der Einweihung 1998</a:t>
            </a:r>
          </a:p>
          <a:p>
            <a:endParaRPr lang="de-DE" altLang="de-DE" sz="2400" smtClean="0"/>
          </a:p>
          <a:p>
            <a:endParaRPr lang="de-DE" altLang="de-DE" sz="2400" smtClean="0"/>
          </a:p>
          <a:p>
            <a:endParaRPr lang="de-DE" altLang="de-DE" sz="1600" smtClean="0"/>
          </a:p>
          <a:p>
            <a:endParaRPr lang="de-DE" altLang="de-DE" sz="1600" smtClean="0"/>
          </a:p>
          <a:p>
            <a:r>
              <a:rPr lang="de-DE" altLang="de-DE" sz="1800" smtClean="0"/>
              <a:t>										Das Klettertipi im Sommer und Winter 									2018</a:t>
            </a:r>
          </a:p>
          <a:p>
            <a:r>
              <a:rPr lang="de-DE" altLang="de-DE" sz="2400" smtClean="0"/>
              <a:t>										</a:t>
            </a:r>
          </a:p>
          <a:p>
            <a:endParaRPr lang="de-DE" altLang="de-DE" smtClean="0"/>
          </a:p>
          <a:p>
            <a:endParaRPr lang="de-DE" altLang="de-DE" smtClean="0"/>
          </a:p>
        </p:txBody>
      </p:sp>
      <p:pic>
        <p:nvPicPr>
          <p:cNvPr id="26628" name="Picture 6" descr="https://www.gartenschaupark.de/Bilder/foerderverei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115" y="404664"/>
            <a:ext cx="4748584" cy="3234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https://gartenschaupark.de/Bilder/2019-gemischt/IMG_97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474128"/>
            <a:ext cx="2880320" cy="1919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www.gartenschaupark.de/Bilder/2018-gemischt/IMG_837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3861048"/>
            <a:ext cx="3852575" cy="2566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1150" y="404813"/>
            <a:ext cx="6092825" cy="6207125"/>
          </a:xfrm>
        </p:spPr>
      </p:pic>
      <p:pic>
        <p:nvPicPr>
          <p:cNvPr id="39940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8" y="2767013"/>
            <a:ext cx="2576512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1999</a:t>
            </a:r>
          </a:p>
        </p:txBody>
      </p:sp>
      <p:sp>
        <p:nvSpPr>
          <p:cNvPr id="409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Parkfest</a:t>
            </a:r>
          </a:p>
        </p:txBody>
      </p:sp>
      <p:pic>
        <p:nvPicPr>
          <p:cNvPr id="40964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8" y="512763"/>
            <a:ext cx="4418012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225" y="1673225"/>
            <a:ext cx="322738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411288"/>
            <a:ext cx="8589963" cy="5024437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2000</a:t>
            </a:r>
          </a:p>
        </p:txBody>
      </p:sp>
      <p:sp>
        <p:nvSpPr>
          <p:cNvPr id="43011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r>
              <a:rPr lang="de-DE" altLang="de-DE" sz="2400" smtClean="0"/>
              <a:t>Schon 2000 berichtete die</a:t>
            </a:r>
          </a:p>
          <a:p>
            <a:pPr marL="0" indent="0"/>
            <a:r>
              <a:rPr lang="de-DE" altLang="de-DE" sz="2400" smtClean="0"/>
              <a:t>Presse von Vandalismus</a:t>
            </a:r>
          </a:p>
          <a:p>
            <a:pPr marL="0" indent="0"/>
            <a:r>
              <a:rPr lang="de-DE" altLang="de-DE" sz="2400" smtClean="0"/>
              <a:t>schäden und Schmierereien an</a:t>
            </a:r>
          </a:p>
          <a:p>
            <a:pPr marL="0" indent="0"/>
            <a:r>
              <a:rPr lang="de-DE" altLang="de-DE" sz="2400" smtClean="0"/>
              <a:t>Statuen (Hakenkreuze). </a:t>
            </a:r>
          </a:p>
          <a:p>
            <a:pPr marL="0" indent="0"/>
            <a:r>
              <a:rPr lang="de-DE" altLang="de-DE" sz="2400" smtClean="0"/>
              <a:t>Bis heute gibt es leider immer</a:t>
            </a:r>
          </a:p>
          <a:p>
            <a:pPr marL="0" indent="0"/>
            <a:r>
              <a:rPr lang="de-DE" altLang="de-DE" sz="2400" smtClean="0"/>
              <a:t>wieder Fälle von Sach-</a:t>
            </a:r>
          </a:p>
          <a:p>
            <a:pPr marL="0" indent="0"/>
            <a:r>
              <a:rPr lang="de-DE" altLang="de-DE" sz="2400" smtClean="0"/>
              <a:t>beschädigung.</a:t>
            </a:r>
          </a:p>
        </p:txBody>
      </p:sp>
      <p:sp>
        <p:nvSpPr>
          <p:cNvPr id="43012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endParaRPr lang="de-DE" altLang="de-DE" smtClean="0"/>
          </a:p>
        </p:txBody>
      </p:sp>
      <p:pic>
        <p:nvPicPr>
          <p:cNvPr id="43013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825" y="981075"/>
            <a:ext cx="40132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Inhaltsplatzhalter 1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293688"/>
            <a:ext cx="3671887" cy="6188075"/>
          </a:xfrm>
        </p:spPr>
      </p:pic>
      <p:pic>
        <p:nvPicPr>
          <p:cNvPr id="45060" name="Inhaltsplatzhalter 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307975"/>
            <a:ext cx="3538537" cy="609441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r>
              <a:rPr lang="de-DE" altLang="de-DE" smtClean="0"/>
              <a:t>Vorfälle 2012 und 2013</a:t>
            </a:r>
          </a:p>
        </p:txBody>
      </p:sp>
      <p:pic>
        <p:nvPicPr>
          <p:cNvPr id="46085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87838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54000"/>
            <a:ext cx="478155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2001</a:t>
            </a:r>
          </a:p>
        </p:txBody>
      </p:sp>
      <p:sp>
        <p:nvSpPr>
          <p:cNvPr id="471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47108" name="Picture 5" descr="https://gartenschaupark.de/presse/press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487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1975" y="266700"/>
            <a:ext cx="5473700" cy="61214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8363" y="274638"/>
            <a:ext cx="4860925" cy="6281737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100013"/>
            <a:ext cx="1185703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8281988" cy="542766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2002</a:t>
            </a:r>
          </a:p>
        </p:txBody>
      </p:sp>
      <p:pic>
        <p:nvPicPr>
          <p:cNvPr id="51203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0150" y="1441450"/>
            <a:ext cx="7485063" cy="501491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                                 2002 und 2003</a:t>
            </a:r>
          </a:p>
        </p:txBody>
      </p:sp>
      <p:sp>
        <p:nvSpPr>
          <p:cNvPr id="5222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800" smtClean="0"/>
              <a:t>Eröffnung des Bibelgarten im Jahr der Bibel 2003</a:t>
            </a:r>
          </a:p>
        </p:txBody>
      </p:sp>
      <p:pic>
        <p:nvPicPr>
          <p:cNvPr id="31748" name="Picture 4" descr="https://www.gartenschaupark.de/Bilder/BibelgDach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6289675" cy="4189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13" y="285750"/>
            <a:ext cx="4392612" cy="6164263"/>
          </a:xfrm>
        </p:spPr>
      </p:pic>
      <p:pic>
        <p:nvPicPr>
          <p:cNvPr id="53252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488" y="257175"/>
            <a:ext cx="2846387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2004</a:t>
            </a:r>
          </a:p>
        </p:txBody>
      </p:sp>
      <p:sp>
        <p:nvSpPr>
          <p:cNvPr id="54275" name="Inhaltsplatzhalter 2"/>
          <p:cNvSpPr>
            <a:spLocks noGrp="1"/>
          </p:cNvSpPr>
          <p:nvPr>
            <p:ph idx="1"/>
          </p:nvPr>
        </p:nvSpPr>
        <p:spPr>
          <a:xfrm>
            <a:off x="306388" y="1411288"/>
            <a:ext cx="8223250" cy="4519612"/>
          </a:xfrm>
        </p:spPr>
        <p:txBody>
          <a:bodyPr/>
          <a:lstStyle/>
          <a:p>
            <a:r>
              <a:rPr lang="de-DE" altLang="de-DE" smtClean="0"/>
              <a:t>Tatzelwurm</a:t>
            </a:r>
          </a:p>
        </p:txBody>
      </p:sp>
      <p:pic>
        <p:nvPicPr>
          <p:cNvPr id="54276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847725"/>
            <a:ext cx="6040438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7763" y="274638"/>
            <a:ext cx="6842125" cy="6230937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375" y="274638"/>
            <a:ext cx="7454900" cy="62992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 2005 und 2006</a:t>
            </a:r>
          </a:p>
        </p:txBody>
      </p:sp>
      <p:sp>
        <p:nvSpPr>
          <p:cNvPr id="57348" name="Textplatzhalt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57349" name="Inhaltsplatzhalter 3"/>
          <p:cNvSpPr>
            <a:spLocks noGrp="1"/>
          </p:cNvSpPr>
          <p:nvPr>
            <p:ph sz="quarter" idx="4"/>
          </p:nvPr>
        </p:nvSpPr>
        <p:spPr>
          <a:xfrm>
            <a:off x="684213" y="1955800"/>
            <a:ext cx="3671887" cy="3776663"/>
          </a:xfrm>
        </p:spPr>
        <p:txBody>
          <a:bodyPr/>
          <a:lstStyle/>
          <a:p>
            <a:pPr marL="0" indent="0"/>
            <a:r>
              <a:rPr lang="de-DE" altLang="de-DE" smtClean="0"/>
              <a:t>Fertigstellung und</a:t>
            </a:r>
          </a:p>
          <a:p>
            <a:pPr marL="0" indent="0"/>
            <a:r>
              <a:rPr lang="de-DE" altLang="de-DE" smtClean="0"/>
              <a:t>Inbetriebnahme der</a:t>
            </a:r>
          </a:p>
          <a:p>
            <a:pPr marL="0" indent="0"/>
            <a:r>
              <a:rPr lang="de-DE" altLang="de-DE" smtClean="0"/>
              <a:t>Beregnungsanlage </a:t>
            </a:r>
          </a:p>
        </p:txBody>
      </p:sp>
      <p:pic>
        <p:nvPicPr>
          <p:cNvPr id="57350" name="Picture 2" descr="https://www.gartenschaupark.de/presse/presse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125538"/>
            <a:ext cx="44751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1" name="Picture 5" descr="https://gartenschaupark.de/Bilder/2013-Sommer/Bereg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54" y="3717032"/>
            <a:ext cx="3328766" cy="2496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58372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endParaRPr lang="de-DE" altLang="de-DE" smtClean="0"/>
          </a:p>
        </p:txBody>
      </p:sp>
      <p:sp>
        <p:nvSpPr>
          <p:cNvPr id="58374" name="Inhaltsplatzhalter 5"/>
          <p:cNvSpPr>
            <a:spLocks noGrp="1"/>
          </p:cNvSpPr>
          <p:nvPr>
            <p:ph sz="quarter" idx="4"/>
          </p:nvPr>
        </p:nvSpPr>
        <p:spPr>
          <a:xfrm>
            <a:off x="5651500" y="1773238"/>
            <a:ext cx="3035300" cy="3951287"/>
          </a:xfrm>
        </p:spPr>
        <p:txBody>
          <a:bodyPr/>
          <a:lstStyle/>
          <a:p>
            <a:pPr marL="0" indent="0"/>
            <a:r>
              <a:rPr lang="de-DE" altLang="de-DE" smtClean="0"/>
              <a:t>Eine eigene Website bietet uns die Möglichkeit über aktuelle Projekte zu informieren und die schönen Bilder und Impressionen mit allen zu teilen.</a:t>
            </a:r>
          </a:p>
        </p:txBody>
      </p:sp>
      <p:pic>
        <p:nvPicPr>
          <p:cNvPr id="58375" name="Picture 2" descr="https://gartenschaupark.de/presse/presse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5011738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                                     2007</a:t>
            </a:r>
          </a:p>
        </p:txBody>
      </p:sp>
      <p:sp>
        <p:nvSpPr>
          <p:cNvPr id="59395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endParaRPr lang="de-DE" altLang="de-DE" smtClean="0"/>
          </a:p>
        </p:txBody>
      </p:sp>
      <p:sp>
        <p:nvSpPr>
          <p:cNvPr id="59396" name="Inhaltsplatzhalter 2"/>
          <p:cNvSpPr>
            <a:spLocks noGrp="1"/>
          </p:cNvSpPr>
          <p:nvPr>
            <p:ph sz="half" idx="2"/>
          </p:nvPr>
        </p:nvSpPr>
        <p:spPr>
          <a:xfrm>
            <a:off x="4645025" y="1412875"/>
            <a:ext cx="4391025" cy="4519613"/>
          </a:xfrm>
        </p:spPr>
        <p:txBody>
          <a:bodyPr/>
          <a:lstStyle/>
          <a:p>
            <a:pPr marL="0" indent="0"/>
            <a:r>
              <a:rPr lang="de-DE" altLang="de-DE" sz="2400" smtClean="0"/>
              <a:t>Der ehemalige Bauerngarten </a:t>
            </a:r>
          </a:p>
          <a:p>
            <a:pPr marL="0" indent="0"/>
            <a:r>
              <a:rPr lang="de-DE" altLang="de-DE" sz="2400" smtClean="0"/>
              <a:t>wird neu gestaltet und erlebt </a:t>
            </a:r>
          </a:p>
          <a:p>
            <a:pPr marL="0" indent="0"/>
            <a:r>
              <a:rPr lang="de-DE" altLang="de-DE" sz="2400" smtClean="0"/>
              <a:t>als Rosengarten eine neue</a:t>
            </a:r>
          </a:p>
          <a:p>
            <a:pPr marL="0" indent="0"/>
            <a:r>
              <a:rPr lang="de-DE" altLang="de-DE" sz="2400" smtClean="0"/>
              <a:t>Blütezeit</a:t>
            </a:r>
          </a:p>
        </p:txBody>
      </p:sp>
      <p:pic>
        <p:nvPicPr>
          <p:cNvPr id="35844" name="Picture 2" descr="https://www.gartenschaupark.de/Bilder/rosengarten20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694052"/>
            <a:ext cx="3744416" cy="2687276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s://www.gartenschaupark.de/Bilder/roseng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51" y="3696145"/>
            <a:ext cx="4030581" cy="268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https://www.gartenschaupark.de/Bilder/rosengarten2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52" y="476672"/>
            <a:ext cx="4030581" cy="302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C836"/>
            </a:gs>
            <a:gs pos="100000">
              <a:srgbClr val="99D359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760413"/>
            <a:ext cx="8255000" cy="547687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Inhaltsplatzhalt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endParaRPr lang="de-DE" altLang="de-DE" smtClean="0"/>
          </a:p>
        </p:txBody>
      </p:sp>
      <p:sp>
        <p:nvSpPr>
          <p:cNvPr id="60420" name="Inhaltsplatzhalter 6"/>
          <p:cNvSpPr>
            <a:spLocks noGrp="1"/>
          </p:cNvSpPr>
          <p:nvPr>
            <p:ph sz="half" idx="2"/>
          </p:nvPr>
        </p:nvSpPr>
        <p:spPr>
          <a:xfrm>
            <a:off x="5148263" y="1185863"/>
            <a:ext cx="3671887" cy="4519612"/>
          </a:xfrm>
        </p:spPr>
        <p:txBody>
          <a:bodyPr/>
          <a:lstStyle/>
          <a:p>
            <a:pPr marL="0" indent="0"/>
            <a:r>
              <a:rPr lang="de-DE" altLang="de-DE" smtClean="0"/>
              <a:t>Die viele kleinen und</a:t>
            </a:r>
          </a:p>
          <a:p>
            <a:pPr marL="0" indent="0"/>
            <a:r>
              <a:rPr lang="de-DE" altLang="de-DE" smtClean="0"/>
              <a:t>großen Helfer brachten </a:t>
            </a:r>
          </a:p>
          <a:p>
            <a:pPr marL="0" indent="0"/>
            <a:r>
              <a:rPr lang="de-DE" altLang="de-DE" smtClean="0"/>
              <a:t>der Parkpflegeaktion</a:t>
            </a:r>
          </a:p>
          <a:p>
            <a:pPr marL="0" indent="0"/>
            <a:r>
              <a:rPr lang="de-DE" altLang="de-DE" smtClean="0"/>
              <a:t>2007 einen positiven</a:t>
            </a:r>
          </a:p>
          <a:p>
            <a:pPr marL="0" indent="0"/>
            <a:r>
              <a:rPr lang="de-DE" altLang="de-DE" smtClean="0"/>
              <a:t>und lobenden Eintrag in</a:t>
            </a:r>
          </a:p>
          <a:p>
            <a:pPr marL="0" indent="0"/>
            <a:r>
              <a:rPr lang="de-DE" altLang="de-DE" smtClean="0"/>
              <a:t>der regionalen Presse</a:t>
            </a: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04788"/>
            <a:ext cx="48053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2008</a:t>
            </a:r>
          </a:p>
        </p:txBody>
      </p:sp>
      <p:sp>
        <p:nvSpPr>
          <p:cNvPr id="6144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1600200"/>
            <a:ext cx="8532813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Inhaltsplatzhalter 2"/>
          <p:cNvSpPr>
            <a:spLocks noGrp="1"/>
          </p:cNvSpPr>
          <p:nvPr>
            <p:ph idx="1"/>
          </p:nvPr>
        </p:nvSpPr>
        <p:spPr>
          <a:xfrm>
            <a:off x="611188" y="549275"/>
            <a:ext cx="8223250" cy="4519613"/>
          </a:xfrm>
        </p:spPr>
        <p:txBody>
          <a:bodyPr/>
          <a:lstStyle/>
          <a:p>
            <a:r>
              <a:rPr lang="de-DE" altLang="de-DE" smtClean="0"/>
              <a:t>Arbeiten an der </a:t>
            </a:r>
          </a:p>
          <a:p>
            <a:r>
              <a:rPr lang="de-DE" altLang="de-DE" smtClean="0"/>
              <a:t>Hangbefestigung</a:t>
            </a:r>
          </a:p>
        </p:txBody>
      </p:sp>
      <p:pic>
        <p:nvPicPr>
          <p:cNvPr id="37892" name="Picture 2" descr="https://www.gartenschaupark.de/bildergalerie/2008%20-%20Hangbefestigung/hangbefestigu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49760"/>
            <a:ext cx="5976728" cy="4481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https://gartenschaupark.de/bildergalerie/2008%20-%20Hangbefestigung/hangbefestigung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3024957" cy="2007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                                             2009</a:t>
            </a: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640873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feld 1"/>
          <p:cNvSpPr txBox="1">
            <a:spLocks noChangeArrowheads="1"/>
          </p:cNvSpPr>
          <p:nvPr/>
        </p:nvSpPr>
        <p:spPr bwMode="auto">
          <a:xfrm>
            <a:off x="320675" y="1125538"/>
            <a:ext cx="6169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2400">
                <a:solidFill>
                  <a:schemeClr val="tx1"/>
                </a:solidFill>
              </a:rPr>
              <a:t>Der erste Ochinheimer Mittelaltermarkt lädt ein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https://gartenschaupark.de/Bilder/2009-mittelaltermarkt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044" y="188640"/>
            <a:ext cx="4746595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2" name="Picture 2" descr="https://gartenschaupark.de/Bilder/2009-mittelaltermarkt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254626"/>
            <a:ext cx="4968551" cy="3316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s://gartenschaupark.de/Bilder/2009-mittelaltermarkt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259866" cy="4883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0" name="Picture 4" descr="https://gartenschaupark.de/Bilder/2009-mittelaltermarkt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080" y="3284984"/>
            <a:ext cx="4724509" cy="3153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66564" name="Picture 2" descr="https://gartenschaupark.de/Bilder/2009-vandalismus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8" y="849313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175110" name="Picture 6" descr="https://gartenschaupark.de/Bilder/2009-vandalismus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5651673" cy="423169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2" name="Picture 8" descr="https://gartenschaupark.de/Bilder/2009-vandalismus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201" y="3284983"/>
            <a:ext cx="4358537" cy="326345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2010</a:t>
            </a:r>
          </a:p>
        </p:txBody>
      </p:sp>
      <p:sp>
        <p:nvSpPr>
          <p:cNvPr id="68611" name="Inhaltsplatzhalter 2"/>
          <p:cNvSpPr>
            <a:spLocks noGrp="1"/>
          </p:cNvSpPr>
          <p:nvPr>
            <p:ph idx="1"/>
          </p:nvPr>
        </p:nvSpPr>
        <p:spPr>
          <a:xfrm>
            <a:off x="500063" y="1341438"/>
            <a:ext cx="8223250" cy="4519612"/>
          </a:xfrm>
        </p:spPr>
        <p:txBody>
          <a:bodyPr/>
          <a:lstStyle/>
          <a:p>
            <a:r>
              <a:rPr lang="de-DE" altLang="de-DE" smtClean="0"/>
              <a:t>Der Kinderspielplatz bekommt mit der </a:t>
            </a:r>
          </a:p>
          <a:p>
            <a:r>
              <a:rPr lang="de-DE" altLang="de-DE" smtClean="0"/>
              <a:t>Installation der Kletterwand eine neue </a:t>
            </a:r>
          </a:p>
          <a:p>
            <a:r>
              <a:rPr lang="de-DE" altLang="de-DE" smtClean="0"/>
              <a:t>Spielmöglichkeit</a:t>
            </a:r>
          </a:p>
        </p:txBody>
      </p:sp>
      <p:pic>
        <p:nvPicPr>
          <p:cNvPr id="4" name="Picture 2" descr="http://www.gartenschaupark.de/Bilder/Kinderspielplatz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627" y="2636912"/>
            <a:ext cx="5315845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https://gartenschaupark.de/Bilder/Kinderspielplatz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297138"/>
            <a:ext cx="191181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3250" cy="1136650"/>
          </a:xfrm>
        </p:spPr>
        <p:txBody>
          <a:bodyPr/>
          <a:lstStyle/>
          <a:p>
            <a:pPr algn="l">
              <a:buFont typeface="Times New Roman" pitchFamily="16" charset="0"/>
              <a:buNone/>
              <a:defRPr/>
            </a:pPr>
            <a:r>
              <a:rPr lang="de-DE" sz="3200" dirty="0" smtClean="0">
                <a:latin typeface="+mn-lt"/>
              </a:rPr>
              <a:t>Baumspenden des Rotary Club Hockenheim</a:t>
            </a:r>
            <a:endParaRPr lang="de-DE" sz="3200" dirty="0">
              <a:latin typeface="+mn-lt"/>
            </a:endParaRPr>
          </a:p>
        </p:txBody>
      </p:sp>
      <p:sp>
        <p:nvSpPr>
          <p:cNvPr id="696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smtClean="0"/>
              <a:t>Clubtradition der Baumspenden </a:t>
            </a:r>
          </a:p>
          <a:p>
            <a:r>
              <a:rPr lang="de-DE" altLang="de-DE" sz="2400" smtClean="0"/>
              <a:t>2006 Schwarzpappel</a:t>
            </a:r>
          </a:p>
          <a:p>
            <a:r>
              <a:rPr lang="de-DE" altLang="de-DE" sz="2400" smtClean="0"/>
              <a:t>2007 Waldkiefer</a:t>
            </a:r>
          </a:p>
          <a:p>
            <a:r>
              <a:rPr lang="de-DE" altLang="de-DE" sz="2400" smtClean="0"/>
              <a:t>2008 Walnussbaum </a:t>
            </a:r>
          </a:p>
          <a:p>
            <a:r>
              <a:rPr lang="de-DE" altLang="de-DE" sz="2400" smtClean="0"/>
              <a:t>2009 Berg-Ahorn</a:t>
            </a:r>
          </a:p>
          <a:p>
            <a:endParaRPr lang="de-DE" altLang="de-DE" sz="2400" smtClean="0"/>
          </a:p>
          <a:p>
            <a:endParaRPr lang="de-DE" altLang="de-DE" sz="2400" smtClean="0"/>
          </a:p>
          <a:p>
            <a:endParaRPr lang="de-DE" altLang="de-DE" sz="2400" smtClean="0"/>
          </a:p>
          <a:p>
            <a:endParaRPr lang="de-DE" altLang="de-DE" sz="4400" smtClean="0"/>
          </a:p>
          <a:p>
            <a:pPr algn="r"/>
            <a:r>
              <a:rPr lang="de-DE" altLang="de-DE" sz="2400" smtClean="0"/>
              <a:t>Vogelkirsche, der Baum des Jahres 2010</a:t>
            </a:r>
          </a:p>
          <a:p>
            <a:endParaRPr lang="de-DE" altLang="de-DE" sz="2400" smtClean="0"/>
          </a:p>
        </p:txBody>
      </p:sp>
      <p:pic>
        <p:nvPicPr>
          <p:cNvPr id="153602" name="Picture 2" descr="https://www.gartenschaupark.de/Bilder/2010-baumpflanzung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146717"/>
            <a:ext cx="4874448" cy="3905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ctrTitle"/>
          </p:nvPr>
        </p:nvSpPr>
        <p:spPr>
          <a:xfrm>
            <a:off x="539750" y="692150"/>
            <a:ext cx="7772400" cy="1470025"/>
          </a:xfrm>
        </p:spPr>
        <p:txBody>
          <a:bodyPr/>
          <a:lstStyle/>
          <a:p>
            <a:r>
              <a:rPr lang="de-DE" altLang="de-DE" smtClean="0"/>
              <a:t>25 Jahre Förderverein Gartenschaupark Hockenheim e.V.</a:t>
            </a:r>
          </a:p>
        </p:txBody>
      </p:sp>
      <p:sp>
        <p:nvSpPr>
          <p:cNvPr id="21507" name="Untertitel 2"/>
          <p:cNvSpPr>
            <a:spLocks noGrp="1"/>
          </p:cNvSpPr>
          <p:nvPr>
            <p:ph type="subTitle" idx="1"/>
          </p:nvPr>
        </p:nvSpPr>
        <p:spPr>
          <a:xfrm>
            <a:off x="1331913" y="5732463"/>
            <a:ext cx="6400800" cy="1752600"/>
          </a:xfrm>
        </p:spPr>
        <p:txBody>
          <a:bodyPr/>
          <a:lstStyle/>
          <a:p>
            <a:r>
              <a:rPr lang="de-DE" altLang="de-DE" smtClean="0"/>
              <a:t>Ein Rückblick</a:t>
            </a:r>
          </a:p>
        </p:txBody>
      </p:sp>
      <p:pic>
        <p:nvPicPr>
          <p:cNvPr id="21508" name="Picture 2" descr="https://www.gartenschaupark.de/Bilder/wassertretbeck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111" y="2408857"/>
            <a:ext cx="5073161" cy="33243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2011</a:t>
            </a:r>
          </a:p>
        </p:txBody>
      </p:sp>
      <p:sp>
        <p:nvSpPr>
          <p:cNvPr id="706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70660" name="Picture 6" descr="https://gartenschaupark.de/Bilder/2011-pflanzen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748982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z="2000" smtClean="0"/>
          </a:p>
          <a:p>
            <a:endParaRPr lang="de-DE" altLang="de-DE" sz="2000" smtClean="0"/>
          </a:p>
          <a:p>
            <a:endParaRPr lang="de-DE" altLang="de-DE" sz="2000" smtClean="0"/>
          </a:p>
          <a:p>
            <a:endParaRPr lang="de-DE" altLang="de-DE" sz="2000" smtClean="0"/>
          </a:p>
          <a:p>
            <a:endParaRPr lang="de-DE" altLang="de-DE" sz="2000" smtClean="0"/>
          </a:p>
          <a:p>
            <a:endParaRPr lang="de-DE" altLang="de-DE" sz="2000" smtClean="0"/>
          </a:p>
          <a:p>
            <a:endParaRPr lang="de-DE" altLang="de-DE" sz="2000" smtClean="0"/>
          </a:p>
          <a:p>
            <a:endParaRPr lang="de-DE" altLang="de-DE" sz="600" smtClean="0"/>
          </a:p>
          <a:p>
            <a:r>
              <a:rPr lang="de-DE" altLang="de-DE" sz="2000" smtClean="0"/>
              <a:t>Die inzwischen maroden Totempfähle werden nach 20 Jahren ausgetauscht.</a:t>
            </a:r>
          </a:p>
          <a:p>
            <a:r>
              <a:rPr lang="de-DE" altLang="de-DE" sz="2000" smtClean="0"/>
              <a:t>Die neu aufgestellten Oscar Schlemmer Figuren entstanden im Rahmen eines</a:t>
            </a:r>
          </a:p>
          <a:p>
            <a:r>
              <a:rPr lang="de-DE" altLang="de-DE" sz="2000" smtClean="0"/>
              <a:t>Kunstprojekts der Hartmann-Baumann-Schule und der Theodor-Heuss</a:t>
            </a:r>
          </a:p>
          <a:p>
            <a:r>
              <a:rPr lang="de-DE" altLang="de-DE" sz="2000" smtClean="0"/>
              <a:t>Realschule.</a:t>
            </a:r>
          </a:p>
        </p:txBody>
      </p:sp>
      <p:pic>
        <p:nvPicPr>
          <p:cNvPr id="149506" name="Picture 2" descr="https://gartenschaupark.de/bilder/2011-KunstAG_Skulpturen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205" y="476672"/>
            <a:ext cx="6075251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8" name="Picture 4" descr="https://gartenschaupark.de/bilder/totempfaehl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73" y="476672"/>
            <a:ext cx="2016224" cy="3017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2012</a:t>
            </a:r>
          </a:p>
        </p:txBody>
      </p:sp>
      <p:sp>
        <p:nvSpPr>
          <p:cNvPr id="727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Erneuerung der Hinweistafeln</a:t>
            </a:r>
          </a:p>
        </p:txBody>
      </p:sp>
      <p:pic>
        <p:nvPicPr>
          <p:cNvPr id="44037" name="Picture 5" descr="https://www.gartenschaupark.de/Bilder/2012-gemischt/2012-schilder-tabakensem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Inhaltsplatzhalter 2"/>
          <p:cNvSpPr>
            <a:spLocks noGrp="1"/>
          </p:cNvSpPr>
          <p:nvPr>
            <p:ph idx="1"/>
          </p:nvPr>
        </p:nvSpPr>
        <p:spPr>
          <a:xfrm>
            <a:off x="395288" y="1052513"/>
            <a:ext cx="8223250" cy="4519612"/>
          </a:xfrm>
        </p:spPr>
        <p:txBody>
          <a:bodyPr/>
          <a:lstStyle/>
          <a:p>
            <a:r>
              <a:rPr lang="de-DE" altLang="de-DE" smtClean="0"/>
              <a:t>Beginn der Sanierungsarbeiten am</a:t>
            </a:r>
          </a:p>
          <a:p>
            <a:r>
              <a:rPr lang="de-DE" altLang="de-DE" smtClean="0"/>
              <a:t>Kinderspielplatz</a:t>
            </a:r>
          </a:p>
        </p:txBody>
      </p:sp>
      <p:pic>
        <p:nvPicPr>
          <p:cNvPr id="157698" name="Picture 2" descr="https://www.gartenschaupark.de/Bilder/2012-spielplatz/IMG_2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228850"/>
            <a:ext cx="76200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2013</a:t>
            </a:r>
          </a:p>
        </p:txBody>
      </p:sp>
      <p:sp>
        <p:nvSpPr>
          <p:cNvPr id="747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z="2800" smtClean="0"/>
          </a:p>
          <a:p>
            <a:endParaRPr lang="de-DE" altLang="de-DE" sz="2800" smtClean="0"/>
          </a:p>
          <a:p>
            <a:endParaRPr lang="de-DE" altLang="de-DE" sz="2800" smtClean="0"/>
          </a:p>
          <a:p>
            <a:endParaRPr lang="de-DE" altLang="de-DE" sz="2800" smtClean="0"/>
          </a:p>
          <a:p>
            <a:endParaRPr lang="de-DE" altLang="de-DE" sz="2800" smtClean="0"/>
          </a:p>
          <a:p>
            <a:endParaRPr lang="de-DE" altLang="de-DE" sz="2800" smtClean="0"/>
          </a:p>
          <a:p>
            <a:endParaRPr lang="de-DE" altLang="de-DE" sz="2800" smtClean="0"/>
          </a:p>
          <a:p>
            <a:endParaRPr lang="de-DE" altLang="de-DE" sz="2800" smtClean="0"/>
          </a:p>
          <a:p>
            <a:r>
              <a:rPr lang="de-DE" altLang="de-DE" sz="2800" smtClean="0"/>
              <a:t>Die Erneuerung des Rutschenturms ist abgeschlossen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6770687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Inhaltsplatzhalter 4"/>
          <p:cNvSpPr>
            <a:spLocks noGrp="1"/>
          </p:cNvSpPr>
          <p:nvPr>
            <p:ph sz="half" idx="1"/>
          </p:nvPr>
        </p:nvSpPr>
        <p:spPr>
          <a:xfrm>
            <a:off x="311150" y="473075"/>
            <a:ext cx="4035425" cy="4519613"/>
          </a:xfrm>
        </p:spPr>
        <p:txBody>
          <a:bodyPr/>
          <a:lstStyle/>
          <a:p>
            <a:pPr marL="0" indent="0" algn="ctr"/>
            <a:r>
              <a:rPr lang="de-DE" altLang="de-DE" b="1" smtClean="0"/>
              <a:t>Die Stadt würdigt das</a:t>
            </a:r>
          </a:p>
          <a:p>
            <a:pPr marL="0" indent="0" algn="ctr"/>
            <a:r>
              <a:rPr lang="de-DE" altLang="de-DE" b="1" smtClean="0"/>
              <a:t>Bürgerschaftliche</a:t>
            </a:r>
          </a:p>
          <a:p>
            <a:pPr marL="0" indent="0" algn="ctr"/>
            <a:r>
              <a:rPr lang="de-DE" altLang="de-DE" b="1" smtClean="0"/>
              <a:t>Engagement des</a:t>
            </a:r>
          </a:p>
          <a:p>
            <a:pPr marL="0" indent="0" algn="ctr"/>
            <a:r>
              <a:rPr lang="de-DE" altLang="de-DE" b="1" smtClean="0"/>
              <a:t>Fördervereins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</p:txBody>
      </p:sp>
      <p:sp>
        <p:nvSpPr>
          <p:cNvPr id="75780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endParaRPr lang="de-DE" altLang="de-DE" smtClean="0"/>
          </a:p>
        </p:txBody>
      </p:sp>
      <p:pic>
        <p:nvPicPr>
          <p:cNvPr id="75781" name="Picture 2" descr="https://gartenschaupark.de/Bilder/2013-gemischt/2013-12-14-DankurkundeGartenschaupar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625" y="473075"/>
            <a:ext cx="426085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 descr="Dankurkunden und Blumen für herausragendes bürgerschaftliches Engagement: Oberbürgermeister Dieter ..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81" y="3159734"/>
            <a:ext cx="4042792" cy="2947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2014</a:t>
            </a: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425" y="476250"/>
            <a:ext cx="60928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Inhaltsplatzhalter 2"/>
          <p:cNvSpPr>
            <a:spLocks noGrp="1"/>
          </p:cNvSpPr>
          <p:nvPr>
            <p:ph sz="half" idx="1"/>
          </p:nvPr>
        </p:nvSpPr>
        <p:spPr>
          <a:xfrm>
            <a:off x="465138" y="908050"/>
            <a:ext cx="4035425" cy="4519613"/>
          </a:xfrm>
        </p:spPr>
        <p:txBody>
          <a:bodyPr/>
          <a:lstStyle/>
          <a:p>
            <a:pPr marL="0" indent="0"/>
            <a:r>
              <a:rPr lang="de-DE" altLang="de-DE" b="1" smtClean="0"/>
              <a:t>Volker Kugel kommt mit</a:t>
            </a:r>
          </a:p>
          <a:p>
            <a:pPr marL="0" indent="0"/>
            <a:r>
              <a:rPr lang="de-DE" altLang="de-DE" b="1" smtClean="0"/>
              <a:t>der SWR – Sendung</a:t>
            </a:r>
          </a:p>
          <a:p>
            <a:pPr marL="0" indent="0"/>
            <a:r>
              <a:rPr lang="de-DE" altLang="de-DE" b="1" smtClean="0"/>
              <a:t>„Grünzeug“ in</a:t>
            </a:r>
          </a:p>
          <a:p>
            <a:pPr marL="0" indent="0"/>
            <a:r>
              <a:rPr lang="de-DE" altLang="de-DE" b="1" smtClean="0"/>
              <a:t>den Gartenschaupark</a:t>
            </a:r>
            <a:endParaRPr lang="de-DE" altLang="de-DE" smtClean="0"/>
          </a:p>
        </p:txBody>
      </p:sp>
      <p:pic>
        <p:nvPicPr>
          <p:cNvPr id="150530" name="Picture 2" descr="https://gartenschaupark.de/Bilder/2014-kugel/IMG_17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212" y="260648"/>
            <a:ext cx="464742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 descr="https://gartenschaupark.de/Bilder/2014-kugel/IMG_174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848299"/>
            <a:ext cx="3398204" cy="2264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4" name="Picture 6" descr="https://gartenschaupark.de/Bilder/2014-kugel/IMG_17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06" y="3450025"/>
            <a:ext cx="4593773" cy="3060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Inhaltsplatzhalter 2"/>
          <p:cNvSpPr>
            <a:spLocks noGrp="1"/>
          </p:cNvSpPr>
          <p:nvPr>
            <p:ph idx="1"/>
          </p:nvPr>
        </p:nvSpPr>
        <p:spPr>
          <a:xfrm>
            <a:off x="755650" y="476250"/>
            <a:ext cx="8223250" cy="4519613"/>
          </a:xfrm>
        </p:spPr>
        <p:txBody>
          <a:bodyPr/>
          <a:lstStyle/>
          <a:p>
            <a:r>
              <a:rPr lang="de-DE" altLang="de-DE" sz="2400" smtClean="0"/>
              <a:t>Eröffnung des ersten Hockenheimer Gartenmarktes </a:t>
            </a:r>
          </a:p>
          <a:p>
            <a:r>
              <a:rPr lang="de-DE" altLang="de-DE" sz="2400" smtClean="0"/>
              <a:t>							"petite FLEUR"</a:t>
            </a:r>
          </a:p>
        </p:txBody>
      </p:sp>
      <p:pic>
        <p:nvPicPr>
          <p:cNvPr id="151554" name="Picture 2" descr="https://gartenschaupark.de/Bilder/2011-petitefleur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899920" cy="4579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r>
              <a:rPr lang="de-DE" altLang="de-DE" smtClean="0"/>
              <a:t>Gestaltung der Stromkästen auf dem Gelände </a:t>
            </a:r>
          </a:p>
          <a:p>
            <a:r>
              <a:rPr lang="de-DE" altLang="de-DE" smtClean="0"/>
              <a:t>des Parks durch ein Kunstprojekt der Theodor</a:t>
            </a:r>
          </a:p>
          <a:p>
            <a:r>
              <a:rPr lang="de-DE" altLang="de-DE" smtClean="0"/>
              <a:t>Heuss-Realschule 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620713"/>
            <a:ext cx="8605837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Rückblick Gartenschau </a:t>
            </a:r>
          </a:p>
          <a:p>
            <a:endParaRPr lang="de-DE" altLang="de-DE" smtClean="0"/>
          </a:p>
          <a:p>
            <a:r>
              <a:rPr lang="de-DE" altLang="de-DE" smtClean="0"/>
              <a:t>2 Bilder</a:t>
            </a:r>
          </a:p>
        </p:txBody>
      </p:sp>
      <p:pic>
        <p:nvPicPr>
          <p:cNvPr id="22533" name="Picture 5" descr="https://gartenschaupark.de/Bilder/1991/Bild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39" y="842963"/>
            <a:ext cx="8294411" cy="525658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 descr="https://www.gartenschaupark.de/Bilder/2014-20jahre/IMG_0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304" y="260648"/>
            <a:ext cx="3813896" cy="2858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https://www.gartenschaupark.de/Bilder/2014-fruehjahr/IMG_75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187" y="3695086"/>
            <a:ext cx="3864371" cy="2898278"/>
          </a:xfrm>
          <a:effectLst>
            <a:softEdge rad="112500"/>
          </a:effectLst>
        </p:spPr>
      </p:pic>
      <p:pic>
        <p:nvPicPr>
          <p:cNvPr id="47109" name="Picture 6" descr="https://www.gartenschaupark.de/Bilder/2014-gemischt/IMG_809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814478"/>
            <a:ext cx="3748408" cy="2811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260350"/>
            <a:ext cx="4094162" cy="2719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feld 2"/>
          <p:cNvSpPr txBox="1">
            <a:spLocks noChangeArrowheads="1"/>
          </p:cNvSpPr>
          <p:nvPr/>
        </p:nvSpPr>
        <p:spPr bwMode="auto">
          <a:xfrm>
            <a:off x="395288" y="3068638"/>
            <a:ext cx="7472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chemeClr val="tx1"/>
                </a:solidFill>
              </a:rPr>
              <a:t>Austausch der maroden Holzgitter und Aufstellung der neuen Metallgitter für </a:t>
            </a:r>
          </a:p>
          <a:p>
            <a:r>
              <a:rPr lang="de-DE" altLang="de-DE">
                <a:solidFill>
                  <a:schemeClr val="tx1"/>
                </a:solidFill>
              </a:rPr>
              <a:t>die Staudenbeete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575" y="141288"/>
            <a:ext cx="734695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2015</a:t>
            </a:r>
          </a:p>
        </p:txBody>
      </p:sp>
      <p:sp>
        <p:nvSpPr>
          <p:cNvPr id="829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smtClean="0"/>
              <a:t>Entspannung in den neuen Hängematten bei der Aktionswiese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7451725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endParaRPr lang="de-DE" altLang="de-DE" smtClean="0"/>
          </a:p>
        </p:txBody>
      </p:sp>
      <p:sp>
        <p:nvSpPr>
          <p:cNvPr id="83972" name="Inhaltsplatzhalter 5"/>
          <p:cNvSpPr>
            <a:spLocks noGrp="1"/>
          </p:cNvSpPr>
          <p:nvPr>
            <p:ph sz="half" idx="2"/>
          </p:nvPr>
        </p:nvSpPr>
        <p:spPr>
          <a:xfrm>
            <a:off x="5435600" y="1133475"/>
            <a:ext cx="3240088" cy="4519613"/>
          </a:xfrm>
        </p:spPr>
        <p:txBody>
          <a:bodyPr/>
          <a:lstStyle/>
          <a:p>
            <a:pPr marL="0" indent="0"/>
            <a:r>
              <a:rPr lang="de-DE" altLang="de-DE" sz="2400" smtClean="0"/>
              <a:t>Gemeinschaftsgarten</a:t>
            </a:r>
          </a:p>
          <a:p>
            <a:pPr marL="0" indent="0"/>
            <a:r>
              <a:rPr lang="de-DE" altLang="de-DE" sz="2400" smtClean="0"/>
              <a:t>Globus Kräutergarten</a:t>
            </a:r>
          </a:p>
        </p:txBody>
      </p:sp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48021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Inhaltsplatzhalter 2"/>
          <p:cNvSpPr>
            <a:spLocks noGrp="1"/>
          </p:cNvSpPr>
          <p:nvPr>
            <p:ph idx="1"/>
          </p:nvPr>
        </p:nvSpPr>
        <p:spPr>
          <a:xfrm>
            <a:off x="5580063" y="4913313"/>
            <a:ext cx="3532187" cy="1755775"/>
          </a:xfrm>
        </p:spPr>
        <p:txBody>
          <a:bodyPr/>
          <a:lstStyle/>
          <a:p>
            <a:r>
              <a:rPr lang="de-DE" altLang="de-DE" sz="2000" smtClean="0">
                <a:solidFill>
                  <a:schemeClr val="tx1"/>
                </a:solidFill>
              </a:rPr>
              <a:t>2011 Elsbeere </a:t>
            </a:r>
          </a:p>
          <a:p>
            <a:r>
              <a:rPr lang="de-DE" altLang="de-DE" sz="2000" smtClean="0">
                <a:solidFill>
                  <a:schemeClr val="tx1"/>
                </a:solidFill>
              </a:rPr>
              <a:t>2012 Europäische Lärche</a:t>
            </a:r>
          </a:p>
          <a:p>
            <a:r>
              <a:rPr lang="de-DE" altLang="de-DE" sz="2000" smtClean="0">
                <a:solidFill>
                  <a:schemeClr val="tx1"/>
                </a:solidFill>
              </a:rPr>
              <a:t>2013 Wildapfel</a:t>
            </a:r>
          </a:p>
          <a:p>
            <a:r>
              <a:rPr lang="de-DE" altLang="de-DE" sz="2000" smtClean="0">
                <a:solidFill>
                  <a:schemeClr val="tx1"/>
                </a:solidFill>
              </a:rPr>
              <a:t>2014 Traubeneiche</a:t>
            </a:r>
          </a:p>
          <a:p>
            <a:endParaRPr lang="de-DE" altLang="de-DE" sz="1400" smtClean="0"/>
          </a:p>
          <a:p>
            <a:endParaRPr lang="de-DE" altLang="de-DE" sz="1400" smtClean="0"/>
          </a:p>
        </p:txBody>
      </p:sp>
      <p:pic>
        <p:nvPicPr>
          <p:cNvPr id="154626" name="Picture 2" descr="https://www.gartenschaupark.de/Bilder/BaumDesJahres/Baumpflanzung2015Feld-Aho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913784" cy="4435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Rechteck 3"/>
          <p:cNvSpPr>
            <a:spLocks noChangeArrowheads="1"/>
          </p:cNvSpPr>
          <p:nvPr/>
        </p:nvSpPr>
        <p:spPr bwMode="auto">
          <a:xfrm>
            <a:off x="276225" y="4941888"/>
            <a:ext cx="4886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400" b="1">
                <a:solidFill>
                  <a:schemeClr val="tx1"/>
                </a:solidFill>
              </a:rPr>
              <a:t>Die 10. Baumspende des Rotary Club Hockenheim</a:t>
            </a:r>
          </a:p>
          <a:p>
            <a:endParaRPr lang="de-DE" altLang="de-DE" sz="2400" b="1">
              <a:solidFill>
                <a:schemeClr val="tx1"/>
              </a:solidFill>
            </a:endParaRPr>
          </a:p>
          <a:p>
            <a:r>
              <a:rPr lang="de-DE" altLang="de-DE" sz="2400" b="1">
                <a:solidFill>
                  <a:schemeClr val="tx1"/>
                </a:solidFill>
              </a:rPr>
              <a:t>Baum des Jahres 2015: </a:t>
            </a:r>
            <a:r>
              <a:rPr lang="de-DE" altLang="de-DE" sz="2400">
                <a:solidFill>
                  <a:schemeClr val="tx1"/>
                </a:solidFill>
              </a:rPr>
              <a:t>Feld-Ahorn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2016</a:t>
            </a:r>
          </a:p>
        </p:txBody>
      </p:sp>
      <p:sp>
        <p:nvSpPr>
          <p:cNvPr id="860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7304088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Die App PokémonGo lockt</a:t>
            </a:r>
          </a:p>
          <a:p>
            <a:r>
              <a:rPr lang="de-DE" altLang="de-DE" smtClean="0"/>
              <a:t>zahlreiche Jäger und </a:t>
            </a:r>
          </a:p>
          <a:p>
            <a:r>
              <a:rPr lang="de-DE" altLang="de-DE" smtClean="0"/>
              <a:t>Sammler an die Hotspots </a:t>
            </a:r>
          </a:p>
          <a:p>
            <a:r>
              <a:rPr lang="de-DE" altLang="de-DE" smtClean="0"/>
              <a:t>und Arenen auf </a:t>
            </a:r>
          </a:p>
          <a:p>
            <a:r>
              <a:rPr lang="de-DE" altLang="de-DE" smtClean="0"/>
              <a:t>dem Gelände.</a:t>
            </a:r>
          </a:p>
        </p:txBody>
      </p:sp>
      <p:pic>
        <p:nvPicPr>
          <p:cNvPr id="155650" name="Picture 2" descr="https://www.gartenschaupark.de/Bilder/2016-gemischt/IMG_1544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594320"/>
            <a:ext cx="321945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420641"/>
            <a:ext cx="162258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altLang="de-DE" smtClean="0"/>
              <a:t>2017</a:t>
            </a:r>
          </a:p>
        </p:txBody>
      </p:sp>
      <p:sp>
        <p:nvSpPr>
          <p:cNvPr id="88067" name="Inhaltsplatzhalter 2"/>
          <p:cNvSpPr>
            <a:spLocks noGrp="1"/>
          </p:cNvSpPr>
          <p:nvPr>
            <p:ph idx="1"/>
          </p:nvPr>
        </p:nvSpPr>
        <p:spPr>
          <a:xfrm>
            <a:off x="6372225" y="2349500"/>
            <a:ext cx="2236788" cy="3240088"/>
          </a:xfrm>
        </p:spPr>
        <p:txBody>
          <a:bodyPr/>
          <a:lstStyle/>
          <a:p>
            <a:pPr algn="ctr"/>
            <a:r>
              <a:rPr lang="de-DE" altLang="de-DE" smtClean="0"/>
              <a:t>„Wer Bäume pflanzt, investiert in die Zukunft!“</a:t>
            </a:r>
          </a:p>
        </p:txBody>
      </p:sp>
      <p:pic>
        <p:nvPicPr>
          <p:cNvPr id="880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33350"/>
            <a:ext cx="58197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Inhaltsplatzhalter 2"/>
          <p:cNvSpPr>
            <a:spLocks noGrp="1"/>
          </p:cNvSpPr>
          <p:nvPr>
            <p:ph idx="1"/>
          </p:nvPr>
        </p:nvSpPr>
        <p:spPr>
          <a:xfrm>
            <a:off x="457200" y="765175"/>
            <a:ext cx="8223250" cy="4519613"/>
          </a:xfrm>
        </p:spPr>
        <p:txBody>
          <a:bodyPr/>
          <a:lstStyle/>
          <a:p>
            <a:r>
              <a:rPr lang="de-DE" altLang="de-DE" sz="2800" smtClean="0"/>
              <a:t>Die „Landtagslinde“ </a:t>
            </a:r>
          </a:p>
          <a:p>
            <a:r>
              <a:rPr lang="de-DE" altLang="de-DE" sz="2800" smtClean="0"/>
              <a:t>				- eine Spende unseres MdL Daniel Born</a:t>
            </a:r>
            <a:endParaRPr lang="de-DE" altLang="de-DE" smtClean="0"/>
          </a:p>
        </p:txBody>
      </p:sp>
      <p:pic>
        <p:nvPicPr>
          <p:cNvPr id="156674" name="Picture 2" descr="https://www.gartenschaupark.de/Bilder/2017-landtagslinde/IMG_59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21824"/>
            <a:ext cx="6552728" cy="4365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2018</a:t>
            </a:r>
          </a:p>
        </p:txBody>
      </p:sp>
      <p:sp>
        <p:nvSpPr>
          <p:cNvPr id="90115" name="Inhaltsplatzhalter 2"/>
          <p:cNvSpPr>
            <a:spLocks noGrp="1"/>
          </p:cNvSpPr>
          <p:nvPr>
            <p:ph idx="1"/>
          </p:nvPr>
        </p:nvSpPr>
        <p:spPr>
          <a:xfrm>
            <a:off x="419100" y="1412875"/>
            <a:ext cx="8223250" cy="4519613"/>
          </a:xfrm>
        </p:spPr>
        <p:txBody>
          <a:bodyPr/>
          <a:lstStyle/>
          <a:p>
            <a:r>
              <a:rPr lang="de-DE" altLang="de-DE" sz="2400" smtClean="0"/>
              <a:t>Ein neuer Tisch und neue Bänke am Forstpavillon.</a:t>
            </a:r>
          </a:p>
          <a:p>
            <a:r>
              <a:rPr lang="de-DE" altLang="de-DE" sz="2400" smtClean="0"/>
              <a:t>In Erinnerung an Familie Rudi und Heidi Schleich.</a:t>
            </a:r>
          </a:p>
          <a:p>
            <a:endParaRPr lang="de-DE" altLang="de-DE" sz="2800" smtClean="0"/>
          </a:p>
        </p:txBody>
      </p:sp>
      <p:pic>
        <p:nvPicPr>
          <p:cNvPr id="51204" name="Picture 2" descr="https://www.gartenschaupark.de/Bilder/foerderverei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531" y="2996952"/>
            <a:ext cx="2828925" cy="187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https://www.gartenschaupark.de/Bilder/2018-gemischt/IMG_94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5249862" cy="3497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hteck 1"/>
          <p:cNvSpPr>
            <a:spLocks noChangeArrowheads="1"/>
          </p:cNvSpPr>
          <p:nvPr/>
        </p:nvSpPr>
        <p:spPr bwMode="auto">
          <a:xfrm>
            <a:off x="7940675" y="4873625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chemeClr val="tx1"/>
                </a:solidFill>
              </a:rPr>
              <a:t>2005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6" name="Picture 5" descr="https://gartenschaupark.de/Bilder/1991/Bild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34" y="692696"/>
            <a:ext cx="8292667" cy="5400600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Inhaltsplatzhalter 2"/>
          <p:cNvSpPr>
            <a:spLocks noGrp="1"/>
          </p:cNvSpPr>
          <p:nvPr>
            <p:ph idx="1"/>
          </p:nvPr>
        </p:nvSpPr>
        <p:spPr>
          <a:xfrm>
            <a:off x="457200" y="1411288"/>
            <a:ext cx="8223250" cy="451961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e-DE" altLang="de-DE" smtClean="0"/>
              <a:t>Bis zu diesem Zeitpunkt haben wir insgesamt 461 080,00 € in den Gartenschaupark investiert, weitere zahlreiche Projekte verwirklicht und so den Gartenschaupark Hockenheim immer weiter verschönert.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ctrTitle"/>
          </p:nvPr>
        </p:nvSpPr>
        <p:spPr>
          <a:xfrm>
            <a:off x="827088" y="692150"/>
            <a:ext cx="7772400" cy="1470025"/>
          </a:xfrm>
        </p:spPr>
        <p:txBody>
          <a:bodyPr/>
          <a:lstStyle/>
          <a:p>
            <a:r>
              <a:rPr lang="de-DE" altLang="de-DE" smtClean="0"/>
              <a:t>Rückblick auf das </a:t>
            </a:r>
            <a:br>
              <a:rPr lang="de-DE" altLang="de-DE" smtClean="0"/>
            </a:br>
            <a:r>
              <a:rPr lang="de-DE" altLang="de-DE" smtClean="0"/>
              <a:t>25. Jubiläumsjahr 2019</a:t>
            </a:r>
          </a:p>
        </p:txBody>
      </p:sp>
      <p:pic>
        <p:nvPicPr>
          <p:cNvPr id="55300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188" y="2616200"/>
            <a:ext cx="4649787" cy="3260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www.gartenschaupark.de/Bilder/2019-gemischt/IMG_9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213" y="-26988"/>
            <a:ext cx="10313988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hteck 1"/>
          <p:cNvSpPr>
            <a:spLocks noChangeArrowheads="1"/>
          </p:cNvSpPr>
          <p:nvPr/>
        </p:nvSpPr>
        <p:spPr bwMode="auto">
          <a:xfrm>
            <a:off x="468313" y="333375"/>
            <a:ext cx="828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/>
              <a:t>Sonntag 07. April: Nach dem Ende des Sommertagumzuges wird traditionell auf der Aktionswiese im Gartenschaupark der Winter verbrannt.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C836"/>
            </a:gs>
            <a:gs pos="100000">
              <a:srgbClr val="99D359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2976563" y="6134100"/>
            <a:ext cx="30400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/>
              <a:t>Parkpflegeaktion 2019</a:t>
            </a:r>
          </a:p>
        </p:txBody>
      </p:sp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587375" y="333375"/>
            <a:ext cx="81121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4000" b="1"/>
              <a:t>„Frühjahrsputz“ im Gartenschaupark </a:t>
            </a:r>
          </a:p>
        </p:txBody>
      </p:sp>
      <p:pic>
        <p:nvPicPr>
          <p:cNvPr id="58373" name="Picture 5" descr="https://www.gartenschaupark.de/Bilder/2019-Parkpflege/IMG_9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11" y="1196752"/>
            <a:ext cx="7125766" cy="4747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https://www.gartenschaupark.de/Bilder/2019-Parkpflege/IMG_9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5242250" cy="349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6" name="Picture 2" descr="https://www.gartenschaupark.de/Bilder/2019-Parkpflege/IMG_9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424" y="188640"/>
            <a:ext cx="5944374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www.gartenschaupark.de/Bilder/2019-Parkpflege/IMG_9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s://www.gartenschaupark.de/Bilder/2019-Parkpflege/IMG_98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32318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https://www.gartenschaupark.de/Bilder/2019-Parkpflege/IMG_989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355822"/>
            <a:ext cx="4811688" cy="3205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  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92696"/>
            <a:ext cx="3723199" cy="55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57" name="Textfeld 4"/>
          <p:cNvSpPr txBox="1">
            <a:spLocks noChangeArrowheads="1"/>
          </p:cNvSpPr>
          <p:nvPr/>
        </p:nvSpPr>
        <p:spPr bwMode="auto">
          <a:xfrm>
            <a:off x="4427538" y="1916113"/>
            <a:ext cx="4248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>
                <a:solidFill>
                  <a:schemeClr val="tx1"/>
                </a:solidFill>
              </a:rPr>
              <a:t>Die „Flatterulme“ der Rotarier von 2019.</a:t>
            </a:r>
          </a:p>
          <a:p>
            <a:r>
              <a:rPr lang="de-DE" altLang="de-DE" sz="2000">
                <a:solidFill>
                  <a:schemeClr val="tx1"/>
                </a:solidFill>
              </a:rPr>
              <a:t>Dazu zwei weitere Nachpflanzungen „Europäische Lärche“ und „Wildapfel“.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504834"/>
            <a:ext cx="4146824" cy="2762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hteck 4"/>
          <p:cNvSpPr>
            <a:spLocks noChangeArrowheads="1"/>
          </p:cNvSpPr>
          <p:nvPr/>
        </p:nvSpPr>
        <p:spPr bwMode="auto">
          <a:xfrm>
            <a:off x="1331913" y="5949950"/>
            <a:ext cx="6408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>
                <a:solidFill>
                  <a:srgbClr val="000000"/>
                </a:solidFill>
                <a:latin typeface="Verdana" panose="020B0604030504040204" pitchFamily="34" charset="0"/>
              </a:rPr>
              <a:t>Ein farbenfrohes Meer aus Tulpen lädt zum Osterspaziergang ein</a:t>
            </a:r>
            <a:endParaRPr lang="de-DE" altLang="de-DE"/>
          </a:p>
        </p:txBody>
      </p:sp>
      <p:pic>
        <p:nvPicPr>
          <p:cNvPr id="61443" name="Picture 6" descr="https://www.gartenschaupark.de/Bilder/2019-fruehjahr/IMG_99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88" y="549275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www.gartenschaupark.de/Bilder/2019-fruehjahr/IMG_9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951163"/>
            <a:ext cx="5473700" cy="364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 descr="https://www.gartenschaupark.de/Bilder/2019-fruehjahr/IMG_99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249238"/>
            <a:ext cx="3906838" cy="260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smtClean="0"/>
              <a:t>1994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107950" y="1712913"/>
            <a:ext cx="8223250" cy="4519612"/>
          </a:xfrm>
        </p:spPr>
        <p:txBody>
          <a:bodyPr/>
          <a:lstStyle/>
          <a:p>
            <a:r>
              <a:rPr lang="de-DE" altLang="de-DE" smtClean="0"/>
              <a:t>30. Nov 1994 </a:t>
            </a:r>
          </a:p>
          <a:p>
            <a:r>
              <a:rPr lang="de-DE" altLang="de-DE" smtClean="0"/>
              <a:t>Gründungsver-</a:t>
            </a:r>
          </a:p>
          <a:p>
            <a:r>
              <a:rPr lang="de-DE" altLang="de-DE" smtClean="0"/>
              <a:t>sammlung</a:t>
            </a:r>
          </a:p>
        </p:txBody>
      </p:sp>
      <p:pic>
        <p:nvPicPr>
          <p:cNvPr id="24580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842963"/>
            <a:ext cx="5940425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www.gartenschaupark.de/Bilder/vandalismus/IMG_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www.gartenschaupark.de/Bilder/2019-gemischt/WinterlindeNachRe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646363" cy="3527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https://www.gartenschaupark.de/Bilder/2019-gemischt/IMG_9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2781300"/>
            <a:ext cx="5675313" cy="3779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feld 3"/>
          <p:cNvSpPr txBox="1">
            <a:spLocks noChangeArrowheads="1"/>
          </p:cNvSpPr>
          <p:nvPr/>
        </p:nvSpPr>
        <p:spPr bwMode="auto">
          <a:xfrm>
            <a:off x="971550" y="4797425"/>
            <a:ext cx="3240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800">
                <a:solidFill>
                  <a:schemeClr val="tx1"/>
                </a:solidFill>
              </a:rPr>
              <a:t>Wir pflanzen für den Sommer</a:t>
            </a:r>
          </a:p>
        </p:txBody>
      </p:sp>
      <p:pic>
        <p:nvPicPr>
          <p:cNvPr id="65539" name="Picture 6" descr="https://www.gartenschaupark.de/Bilder/2019-sommerpflanzaktion/IMG_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0968"/>
            <a:ext cx="4864100" cy="324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8" descr="https://www.gartenschaupark.de/Bilder/2019-sommerpflanzaktion/IMG_00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874268"/>
            <a:ext cx="4137025" cy="2757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https://www.gartenschaupark.de/Bilder/2019-sommerpflanzaktion/IMG_0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https://www.gartenschaupark.de/Bilder/2019-sommerpflanzaktion/IMG_00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4740275" cy="315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 descr="https://www.gartenschaupark.de/Bilder/2019-sommerpflanzaktion/IMG_00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33375"/>
            <a:ext cx="4538663" cy="302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https://www.gartenschaupark.de/Bilder/2019-sommerpflanzaktion/IMG_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https://www.gartenschaupark.de/Bilder/2019-sommerpflanzaktion/IMG_0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www.gartenschaupark.de/Bilder/2019-sommerpflanzaktion/IMG_0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www.gartenschaupark.de/Bilder/2019-sommerpflanzaktion/IMG_006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4594225" cy="306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4" descr="https://www.gartenschaupark.de/Bilder/2019-sommerpflanzaktion/IMG_00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60350"/>
            <a:ext cx="4667250" cy="3109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https://www.gartenschaupark.de/Bilder/2019-sommerpflanzaktion/IMG_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250" y="981075"/>
            <a:ext cx="7080250" cy="511175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https://www.gartenschaupark.de/Bilder/2019-sommerpflanzaktion/IMG_0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https://www.gartenschaupark.de/Bilder/2019-sommerpflanzaktion/IMG_0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873125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hteck 1"/>
          <p:cNvSpPr>
            <a:spLocks noChangeArrowheads="1"/>
          </p:cNvSpPr>
          <p:nvPr/>
        </p:nvSpPr>
        <p:spPr bwMode="auto">
          <a:xfrm>
            <a:off x="560388" y="4879975"/>
            <a:ext cx="789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800">
                <a:solidFill>
                  <a:schemeClr val="tx1"/>
                </a:solidFill>
              </a:rPr>
              <a:t>Läuft! – die Theodor-Heuss-Realschule </a:t>
            </a:r>
          </a:p>
          <a:p>
            <a:r>
              <a:rPr lang="de-DE" altLang="de-DE" sz="2800">
                <a:solidFill>
                  <a:schemeClr val="tx1"/>
                </a:solidFill>
              </a:rPr>
              <a:t>organisiert erfolgreich den Gartenschauparklauf </a:t>
            </a:r>
          </a:p>
        </p:txBody>
      </p:sp>
      <p:pic>
        <p:nvPicPr>
          <p:cNvPr id="75779" name="Picture 7" descr="https://www.gartenschaupark.de/Bilder/2019-gemischt/IMG_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5511800" cy="367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www.gartenschaupark.de/Bilder/2019-gemischt/IMG_0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www.gartenschaupark.de/Bilder/2019-gemischt/IMG_0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68" y="2738406"/>
            <a:ext cx="5658607" cy="3770047"/>
          </a:xfrm>
          <a:effectLst>
            <a:softEdge rad="112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68" y="257769"/>
            <a:ext cx="3462869" cy="230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8789" name="Rechteck 5"/>
          <p:cNvSpPr>
            <a:spLocks noChangeArrowheads="1"/>
          </p:cNvSpPr>
          <p:nvPr/>
        </p:nvSpPr>
        <p:spPr bwMode="auto">
          <a:xfrm>
            <a:off x="827088" y="2103438"/>
            <a:ext cx="5500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b="1">
                <a:solidFill>
                  <a:srgbClr val="000000"/>
                </a:solidFill>
                <a:latin typeface="Verdana" panose="020B0604030504040204" pitchFamily="34" charset="0"/>
              </a:rPr>
              <a:t>Erneuerung des Seebühnendaches</a:t>
            </a:r>
          </a:p>
          <a:p>
            <a:r>
              <a:rPr lang="de-DE" altLang="de-DE"/>
              <a:t/>
            </a:r>
            <a:br>
              <a:rPr lang="de-DE" altLang="de-DE"/>
            </a:br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909" y="2738406"/>
            <a:ext cx="2510110" cy="377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z="1200" smtClean="0"/>
          </a:p>
          <a:p>
            <a:pPr algn="r"/>
            <a:endParaRPr lang="de-DE" altLang="de-DE" sz="2000" smtClean="0"/>
          </a:p>
          <a:p>
            <a:pPr algn="r"/>
            <a:endParaRPr lang="de-DE" altLang="de-DE" sz="2000" smtClean="0"/>
          </a:p>
          <a:p>
            <a:pPr algn="r"/>
            <a:r>
              <a:rPr lang="de-DE" altLang="de-DE" sz="2000" smtClean="0"/>
              <a:t>Renovierungsarbeiten am Dach der Seebühne</a:t>
            </a:r>
          </a:p>
        </p:txBody>
      </p:sp>
      <p:pic>
        <p:nvPicPr>
          <p:cNvPr id="11981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1341438"/>
            <a:ext cx="54133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006725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Baugerüst steht 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45" y="1411288"/>
            <a:ext cx="7456760" cy="4964734"/>
          </a:xfrm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3" name="Picture 7" descr="https://www.gartenschaupark.de/Bilder/2019-gemischt/IMG_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6755364" cy="4500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https://www.gartenschaupark.de/Bilder/2019-gemischt/IMG_99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08298"/>
            <a:ext cx="4248472" cy="2830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 descr="https://www.gartenschaupark.de/Bilder/2019-gemischt/IMG_0075E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48472" cy="2830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https://www.gartenschaupark.de/Bilder/2019-gemischt/IMG_0077Poly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163920"/>
            <a:ext cx="5099720" cy="3397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COMPATIBLERD03" val="RXP"/>
  <p:tag name="VARPPTTYPE" val="RXP"/>
  <p:tag name="VARPPTSLIDEFORMAT" val="RXP"/>
  <p:tag name="VARPPTCOMPATIBLE4" val="RXP"/>
  <p:tag name="VARSAVEMESSAGETIMESTAMP" val="RXP09.04.2020"/>
</p:tagLst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Office PowerPoint</Application>
  <PresentationFormat>Bildschirmpräsentation (4:3)</PresentationFormat>
  <Paragraphs>257</Paragraphs>
  <Slides>152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152</vt:i4>
      </vt:variant>
    </vt:vector>
  </HeadingPairs>
  <TitlesOfParts>
    <vt:vector size="158" baseType="lpstr">
      <vt:lpstr>Microsoft YaHei</vt:lpstr>
      <vt:lpstr>Arial</vt:lpstr>
      <vt:lpstr>Calibri</vt:lpstr>
      <vt:lpstr>Times New Roman</vt:lpstr>
      <vt:lpstr>Verdana</vt:lpstr>
      <vt:lpstr>Larissa-Design</vt:lpstr>
      <vt:lpstr>PowerPoint-Präsentation</vt:lpstr>
      <vt:lpstr>PowerPoint-Präsentation</vt:lpstr>
      <vt:lpstr>PowerPoint-Präsentation</vt:lpstr>
      <vt:lpstr>PowerPoint-Präsentation</vt:lpstr>
      <vt:lpstr>25 Jahre Förderverein Gartenschaupark Hockenheim e.V.</vt:lpstr>
      <vt:lpstr>PowerPoint-Präsentation</vt:lpstr>
      <vt:lpstr>PowerPoint-Präsentation</vt:lpstr>
      <vt:lpstr>1994</vt:lpstr>
      <vt:lpstr>PowerPoint-Präsentation</vt:lpstr>
      <vt:lpstr>1995</vt:lpstr>
      <vt:lpstr>PowerPoint-Präsentation</vt:lpstr>
      <vt:lpstr>PowerPoint-Präsentation</vt:lpstr>
      <vt:lpstr>PowerPoint-Präsentation</vt:lpstr>
      <vt:lpstr>1996</vt:lpstr>
      <vt:lpstr>PowerPoint-Präsentation</vt:lpstr>
      <vt:lpstr>PowerPoint-Präsentation</vt:lpstr>
      <vt:lpstr>PowerPoint-Präsentation</vt:lpstr>
      <vt:lpstr>+-</vt:lpstr>
      <vt:lpstr>                                  1997</vt:lpstr>
      <vt:lpstr>1998</vt:lpstr>
      <vt:lpstr>PowerPoint-Präsentation</vt:lpstr>
      <vt:lpstr>1999</vt:lpstr>
      <vt:lpstr>PowerPoint-Präsentation</vt:lpstr>
      <vt:lpstr>2000</vt:lpstr>
      <vt:lpstr>PowerPoint-Präsentation</vt:lpstr>
      <vt:lpstr>PowerPoint-Präsentation</vt:lpstr>
      <vt:lpstr>2001</vt:lpstr>
      <vt:lpstr>PowerPoint-Präsentation</vt:lpstr>
      <vt:lpstr>PowerPoint-Präsentation</vt:lpstr>
      <vt:lpstr>PowerPoint-Präsentation</vt:lpstr>
      <vt:lpstr>2002</vt:lpstr>
      <vt:lpstr>                                 2002 und 2003</vt:lpstr>
      <vt:lpstr>PowerPoint-Präsentation</vt:lpstr>
      <vt:lpstr>2004</vt:lpstr>
      <vt:lpstr>PowerPoint-Präsentation</vt:lpstr>
      <vt:lpstr>PowerPoint-Präsentation</vt:lpstr>
      <vt:lpstr> 2005 und 2006</vt:lpstr>
      <vt:lpstr>PowerPoint-Präsentation</vt:lpstr>
      <vt:lpstr>                                     2007</vt:lpstr>
      <vt:lpstr>PowerPoint-Präsentation</vt:lpstr>
      <vt:lpstr>2008</vt:lpstr>
      <vt:lpstr>PowerPoint-Präsentation</vt:lpstr>
      <vt:lpstr>                                             2009</vt:lpstr>
      <vt:lpstr>PowerPoint-Präsentation</vt:lpstr>
      <vt:lpstr>PowerPoint-Präsentation</vt:lpstr>
      <vt:lpstr>PowerPoint-Präsentation</vt:lpstr>
      <vt:lpstr>PowerPoint-Präsentation</vt:lpstr>
      <vt:lpstr>2010</vt:lpstr>
      <vt:lpstr>Baumspenden des Rotary Club Hockenheim</vt:lpstr>
      <vt:lpstr>2011</vt:lpstr>
      <vt:lpstr>PowerPoint-Präsentation</vt:lpstr>
      <vt:lpstr>2012</vt:lpstr>
      <vt:lpstr>PowerPoint-Präsentation</vt:lpstr>
      <vt:lpstr>2013</vt:lpstr>
      <vt:lpstr>PowerPoint-Präsentation</vt:lpstr>
      <vt:lpstr>2014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2015</vt:lpstr>
      <vt:lpstr>PowerPoint-Präsentation</vt:lpstr>
      <vt:lpstr>PowerPoint-Präsentation</vt:lpstr>
      <vt:lpstr>2016</vt:lpstr>
      <vt:lpstr>PowerPoint-Präsentation</vt:lpstr>
      <vt:lpstr>2017</vt:lpstr>
      <vt:lpstr>PowerPoint-Präsentation</vt:lpstr>
      <vt:lpstr>2018</vt:lpstr>
      <vt:lpstr>PowerPoint-Präsentation</vt:lpstr>
      <vt:lpstr>Rückblick auf das  25. Jubiläumsjahr 2019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Baugerüst steht !</vt:lpstr>
      <vt:lpstr>PowerPoint-Präsentation</vt:lpstr>
      <vt:lpstr>PowerPoint-Präsentation</vt:lpstr>
      <vt:lpstr>„Steff und Achim“</vt:lpstr>
      <vt:lpstr>Spanischer Abend mit Alfredo Bonilla</vt:lpstr>
      <vt:lpstr>In der Nacht auf Fronleichnam hat eine kräftige „Windhose“ zugeschlagen….Im Eingangsbereich zum Parkkindergarten hat es eine große Linde getroffen.</vt:lpstr>
      <vt:lpstr>PowerPoint-Präsentation</vt:lpstr>
      <vt:lpstr>PowerPoint-Präsentation</vt:lpstr>
      <vt:lpstr>Ochinheimer Mittelaltermarkt</vt:lpstr>
      <vt:lpstr>PowerPoint-Präsentation</vt:lpstr>
      <vt:lpstr>PowerPoint-Präsentation</vt:lpstr>
      <vt:lpstr>PowerPoint-Präsentation</vt:lpstr>
      <vt:lpstr>PowerPoint-Präsentation</vt:lpstr>
      <vt:lpstr>Spiel und Spaß beim  Ferienprogramm 2019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Volksbank Kur- und Rheinpfalz unterstützt gemeinnützige Einrichtungen der Region</vt:lpstr>
      <vt:lpstr>PowerPoint-Präsentation</vt:lpstr>
      <vt:lpstr>PowerPoint-Präsentation</vt:lpstr>
      <vt:lpstr>Musikalisches Programm kam unter anderem von der Gruppe „Pirates of Love“</vt:lpstr>
      <vt:lpstr>Der Herbst ist angekommen</vt:lpstr>
      <vt:lpstr>PowerPoint-Präsentation</vt:lpstr>
      <vt:lpstr>Tabakgeschichte im Gartenschaupark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Der beliebteste und  schönste              Kinderspielplatz wird saniert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Winterbepflanzung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neue Projekt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auf  der Mitgliederversammlung 2011</dc:title>
  <dc:creator>Christine Brand</dc:creator>
  <cp:lastModifiedBy>Meid, Peter {DQSA~Mannheim}</cp:lastModifiedBy>
  <cp:revision>270</cp:revision>
  <cp:lastPrinted>1601-01-01T00:00:00Z</cp:lastPrinted>
  <dcterms:created xsi:type="dcterms:W3CDTF">2011-04-10T09:18:27Z</dcterms:created>
  <dcterms:modified xsi:type="dcterms:W3CDTF">2020-04-09T06:54:59Z</dcterms:modified>
</cp:coreProperties>
</file>